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56" r:id="rId5"/>
    <p:sldId id="277" r:id="rId6"/>
    <p:sldId id="258" r:id="rId7"/>
    <p:sldId id="264" r:id="rId8"/>
    <p:sldId id="290" r:id="rId9"/>
    <p:sldId id="286" r:id="rId10"/>
    <p:sldId id="291" r:id="rId11"/>
    <p:sldId id="268" r:id="rId12"/>
    <p:sldId id="293" r:id="rId13"/>
    <p:sldId id="298" r:id="rId14"/>
    <p:sldId id="295" r:id="rId15"/>
    <p:sldId id="299" r:id="rId16"/>
    <p:sldId id="294" r:id="rId17"/>
    <p:sldId id="300" r:id="rId18"/>
    <p:sldId id="297" r:id="rId19"/>
    <p:sldId id="301" r:id="rId20"/>
    <p:sldId id="296" r:id="rId21"/>
    <p:sldId id="302"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204" autoAdjust="0"/>
  </p:normalViewPr>
  <p:slideViewPr>
    <p:cSldViewPr snapToGrid="0">
      <p:cViewPr varScale="1">
        <p:scale>
          <a:sx n="82" d="100"/>
          <a:sy n="82" d="100"/>
        </p:scale>
        <p:origin x="720" y="7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3/4/2024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FDDAA-7A1A-67F3-8B24-8A1A5A0EF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C942FD-0E11-8324-0B20-8D18A95BE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517934-A13A-7B23-C183-ABBE6BFC60C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929B47-7BB4-6D24-224C-CE9B076BCE8A}"/>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1896566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9AC68-A484-B7AB-4E59-4B077C8E1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54128-8497-151C-310B-EF150E4D8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1868B-571B-6128-0CF4-083E8B0E52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55B6C1-FA28-1D17-4FC2-3BAE39A1B23D}"/>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202236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71EDA-F3D0-ECDB-E8CC-BCDFE29C01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6F1A3C-8259-70F8-424E-5AAB393EA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6ECD05-219F-7430-DA16-5EC4BAC5986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82C676-A32A-7070-0AB9-EE67379FE336}"/>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458918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47F24-8608-3F05-6723-9431ABAEAB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4A808-0C63-D14A-2681-76034E7960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5C525-B9C5-D0B2-3190-C917A7959E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8082C3-E689-A237-E007-61D62705AA9D}"/>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657609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7D861-4E72-6B88-1F19-A024078F4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1ED3B-191F-776F-E543-4BD5422C7E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277E8C-ABE6-0B16-DC43-11455C67B0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1D661D-2F55-3E6B-4063-BDE9A7BCAD79}"/>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16037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8EA89-C7D8-E95E-CDDA-393B58A370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8E64AD-08A2-9083-F53A-60F60752EC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C6E63-989E-C027-B8D8-AF412ADA9D7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BF230F-EBFC-CCA3-D54B-3C9FA1BB47B3}"/>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200532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viblo.asia/p/design-patterns-phan-2-singleton-6J3ZgdARlmB"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Abstract</a:t>
            </a:r>
            <a:br>
              <a:rPr lang="en-US" dirty="0"/>
            </a:br>
            <a:r>
              <a:rPr lang="en-US" dirty="0"/>
              <a:t>factory</a:t>
            </a:r>
          </a:p>
        </p:txBody>
      </p:sp>
      <p:sp>
        <p:nvSpPr>
          <p:cNvPr id="3" name="Subtitle 2">
            <a:extLst>
              <a:ext uri="{FF2B5EF4-FFF2-40B4-BE49-F238E27FC236}">
                <a16:creationId xmlns:a16="http://schemas.microsoft.com/office/drawing/2014/main" id="{F2EF8E5C-48B0-2049-CCA8-AA46A86E6763}"/>
              </a:ext>
            </a:extLst>
          </p:cNvPr>
          <p:cNvSpPr txBox="1">
            <a:spLocks/>
          </p:cNvSpPr>
          <p:nvPr/>
        </p:nvSpPr>
        <p:spPr>
          <a:xfrm>
            <a:off x="6655545" y="3626984"/>
            <a:ext cx="6338887" cy="2668587"/>
          </a:xfrm>
          <a:prstGeom prst="rect">
            <a:avLst/>
          </a:prstGeom>
        </p:spPr>
        <p:txBody>
          <a:bodyPr>
            <a:normAutofit/>
          </a:bodyPr>
          <a:lst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r>
              <a:rPr lang="en-US" b="1" dirty="0" err="1"/>
              <a:t>Nhóm</a:t>
            </a:r>
            <a:r>
              <a:rPr lang="en-US" b="1" dirty="0"/>
              <a:t> 10</a:t>
            </a:r>
          </a:p>
          <a:p>
            <a:r>
              <a:rPr lang="en-US" dirty="0"/>
              <a:t>Nguyễn Quang Trưởng</a:t>
            </a:r>
          </a:p>
          <a:p>
            <a:r>
              <a:rPr lang="en-US" dirty="0"/>
              <a:t>Nguyễn </a:t>
            </a:r>
            <a:r>
              <a:rPr lang="en-US" dirty="0" err="1"/>
              <a:t>Nhật</a:t>
            </a:r>
            <a:r>
              <a:rPr lang="en-US" dirty="0"/>
              <a:t> </a:t>
            </a:r>
            <a:r>
              <a:rPr lang="en-US" dirty="0" err="1"/>
              <a:t>Trường</a:t>
            </a:r>
            <a:endParaRPr lang="en-US" dirty="0"/>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50C07-C2D4-D6BF-9E85-6E09D25BD9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E3B527-3877-B0C4-C74E-D69DE3E2B52A}"/>
              </a:ext>
            </a:extLst>
          </p:cNvPr>
          <p:cNvSpPr>
            <a:spLocks noGrp="1"/>
          </p:cNvSpPr>
          <p:nvPr>
            <p:ph type="ctrTitle"/>
          </p:nvPr>
        </p:nvSpPr>
        <p:spPr>
          <a:xfrm>
            <a:off x="4833694" y="544285"/>
            <a:ext cx="6594768" cy="3445329"/>
          </a:xfrm>
        </p:spPr>
        <p:txBody>
          <a:bodyPr>
            <a:normAutofit/>
          </a:bodyPr>
          <a:lstStyle/>
          <a:p>
            <a:r>
              <a:rPr lang="en-US" dirty="0" err="1"/>
              <a:t>Cách</a:t>
            </a:r>
            <a:r>
              <a:rPr lang="en-US" dirty="0"/>
              <a:t> </a:t>
            </a:r>
            <a:r>
              <a:rPr lang="en-US" dirty="0" err="1"/>
              <a:t>thực</a:t>
            </a:r>
            <a:r>
              <a:rPr lang="en-US" dirty="0"/>
              <a:t> </a:t>
            </a:r>
            <a:r>
              <a:rPr lang="en-US" dirty="0" err="1"/>
              <a:t>hiện</a:t>
            </a:r>
            <a:endParaRPr lang="en-US" dirty="0"/>
          </a:p>
        </p:txBody>
      </p:sp>
      <p:pic>
        <p:nvPicPr>
          <p:cNvPr id="13" name="Picture Placeholder 12" descr="Low angle view of tall buildings">
            <a:extLst>
              <a:ext uri="{FF2B5EF4-FFF2-40B4-BE49-F238E27FC236}">
                <a16:creationId xmlns:a16="http://schemas.microsoft.com/office/drawing/2014/main" id="{76CA320E-57FB-0711-CF3F-BD7B6D44D45C}"/>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E6466307-9059-0B1B-DB0A-3CE619536D3B}"/>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FEEF992F-584D-9B54-002B-9EFEE1DD8A6A}"/>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339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3E5A0-9EAF-FB34-D29D-C2EAA65BD57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2FF1AF0-BAF6-70F6-6D57-1A5536944338}"/>
              </a:ext>
            </a:extLst>
          </p:cNvPr>
          <p:cNvSpPr>
            <a:spLocks noGrp="1"/>
          </p:cNvSpPr>
          <p:nvPr>
            <p:ph type="title"/>
          </p:nvPr>
        </p:nvSpPr>
        <p:spPr/>
        <p:txBody>
          <a:bodyPr/>
          <a:lstStyle/>
          <a:p>
            <a:r>
              <a:rPr lang="en-US" dirty="0" err="1"/>
              <a:t>Cách</a:t>
            </a:r>
            <a:r>
              <a:rPr lang="en-US" dirty="0"/>
              <a:t> </a:t>
            </a:r>
            <a:r>
              <a:rPr lang="en-US" dirty="0" err="1"/>
              <a:t>thực</a:t>
            </a:r>
            <a:r>
              <a:rPr lang="en-US" dirty="0"/>
              <a:t> </a:t>
            </a:r>
            <a:r>
              <a:rPr lang="en-US" dirty="0" err="1"/>
              <a:t>hiện</a:t>
            </a:r>
            <a:endParaRPr lang="en-US" dirty="0"/>
          </a:p>
        </p:txBody>
      </p:sp>
      <p:sp>
        <p:nvSpPr>
          <p:cNvPr id="4" name="Slide Number Placeholder 3">
            <a:extLst>
              <a:ext uri="{FF2B5EF4-FFF2-40B4-BE49-F238E27FC236}">
                <a16:creationId xmlns:a16="http://schemas.microsoft.com/office/drawing/2014/main" id="{D1F5CE24-018A-7DF7-B680-695AD4A79E05}"/>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6" name="Content Placeholder 5">
            <a:extLst>
              <a:ext uri="{FF2B5EF4-FFF2-40B4-BE49-F238E27FC236}">
                <a16:creationId xmlns:a16="http://schemas.microsoft.com/office/drawing/2014/main" id="{54CE4B54-D625-2984-6DC5-FD4E8A9EDC90}"/>
              </a:ext>
            </a:extLst>
          </p:cNvPr>
          <p:cNvSpPr>
            <a:spLocks noGrp="1"/>
          </p:cNvSpPr>
          <p:nvPr>
            <p:ph sz="half" idx="14"/>
          </p:nvPr>
        </p:nvSpPr>
        <p:spPr>
          <a:xfrm>
            <a:off x="771734" y="2034073"/>
            <a:ext cx="9389288" cy="4061927"/>
          </a:xfrm>
        </p:spPr>
        <p:txBody>
          <a:bodyPr>
            <a:normAutofit fontScale="92500"/>
          </a:bodyPr>
          <a:lstStyle/>
          <a:p>
            <a:pPr algn="l">
              <a:buFont typeface="+mj-lt"/>
              <a:buAutoNum type="arabicPeriod"/>
            </a:pPr>
            <a:r>
              <a:rPr lang="vi-VN" b="0" i="0" dirty="0">
                <a:solidFill>
                  <a:srgbClr val="1B1B1B"/>
                </a:solidFill>
                <a:effectLst/>
                <a:latin typeface="Open Sans" panose="020B0606030504020204" pitchFamily="34" charset="0"/>
              </a:rPr>
              <a:t>Lập bản đồ ma trận các loại đối tượng khác biệt so với các biến thể của những đối tượng này.</a:t>
            </a:r>
          </a:p>
          <a:p>
            <a:pPr algn="l">
              <a:buFont typeface="+mj-lt"/>
              <a:buAutoNum type="arabicPeriod"/>
            </a:pPr>
            <a:r>
              <a:rPr lang="vi-VN" b="0" i="0" dirty="0">
                <a:solidFill>
                  <a:srgbClr val="1B1B1B"/>
                </a:solidFill>
                <a:effectLst/>
                <a:latin typeface="Open Sans" panose="020B0606030504020204" pitchFamily="34" charset="0"/>
              </a:rPr>
              <a:t>Khai báo các </a:t>
            </a:r>
            <a:r>
              <a:rPr lang="vi-VN" b="0" i="0" dirty="0" err="1">
                <a:solidFill>
                  <a:srgbClr val="1B1B1B"/>
                </a:solidFill>
                <a:effectLst/>
                <a:latin typeface="Open Sans" panose="020B0606030504020204" pitchFamily="34" charset="0"/>
              </a:rPr>
              <a:t>interface</a:t>
            </a:r>
            <a:r>
              <a:rPr lang="vi-VN" b="0" i="0" dirty="0">
                <a:solidFill>
                  <a:srgbClr val="1B1B1B"/>
                </a:solidFill>
                <a:effectLst/>
                <a:latin typeface="Open Sans" panose="020B0606030504020204" pitchFamily="34" charset="0"/>
              </a:rPr>
              <a:t> của các đối tượng cho tất cả các loại đối tượng.</a:t>
            </a:r>
          </a:p>
          <a:p>
            <a:pPr algn="l">
              <a:buFont typeface="+mj-lt"/>
              <a:buAutoNum type="arabicPeriod"/>
            </a:pPr>
            <a:r>
              <a:rPr lang="vi-VN" b="0" i="0" dirty="0">
                <a:solidFill>
                  <a:srgbClr val="1B1B1B"/>
                </a:solidFill>
                <a:effectLst/>
                <a:latin typeface="Open Sans" panose="020B0606030504020204" pitchFamily="34" charset="0"/>
              </a:rPr>
              <a:t>Khai báo giao diện </a:t>
            </a:r>
            <a:r>
              <a:rPr lang="vi-VN" b="0" i="0" dirty="0" err="1">
                <a:solidFill>
                  <a:srgbClr val="1B1B1B"/>
                </a:solidFill>
                <a:effectLst/>
                <a:latin typeface="Open Sans" panose="020B0606030504020204" pitchFamily="34" charset="0"/>
              </a:rPr>
              <a:t>factory</a:t>
            </a:r>
            <a:r>
              <a:rPr lang="vi-VN" b="0" i="0" dirty="0">
                <a:solidFill>
                  <a:srgbClr val="1B1B1B"/>
                </a:solidFill>
                <a:effectLst/>
                <a:latin typeface="Open Sans" panose="020B0606030504020204" pitchFamily="34" charset="0"/>
              </a:rPr>
              <a:t> trừu tượng với một tập hợp các phương pháp tạo cho tất cả các đối tượng trừu tượng.</a:t>
            </a:r>
          </a:p>
          <a:p>
            <a:pPr algn="l">
              <a:buFont typeface="+mj-lt"/>
              <a:buAutoNum type="arabicPeriod"/>
            </a:pPr>
            <a:r>
              <a:rPr lang="vi-VN" b="0" i="0" dirty="0">
                <a:solidFill>
                  <a:srgbClr val="1B1B1B"/>
                </a:solidFill>
                <a:effectLst/>
                <a:latin typeface="Open Sans" panose="020B0606030504020204" pitchFamily="34" charset="0"/>
              </a:rPr>
              <a:t>Triển khai một tập hợp các lớp nhà máy cụ thể, một lớp cho mỗi biến thể của đối tượng.</a:t>
            </a:r>
          </a:p>
          <a:p>
            <a:pPr algn="l">
              <a:buFont typeface="+mj-lt"/>
              <a:buAutoNum type="arabicPeriod"/>
            </a:pPr>
            <a:r>
              <a:rPr lang="vi-VN" b="0" i="0" dirty="0">
                <a:solidFill>
                  <a:srgbClr val="1B1B1B"/>
                </a:solidFill>
                <a:effectLst/>
                <a:latin typeface="Open Sans" panose="020B0606030504020204" pitchFamily="34" charset="0"/>
              </a:rPr>
              <a:t>Tạo mã khởi tạo gốc ở đâu đó trong ứng dụng. Nó sẽ khởi tạo một trong các lớp của nhà máy bê tông, tùy thuộc vào cấu hình ứng dụng hoặc môi trường hiện tại. Chuyển đối tượng </a:t>
            </a:r>
            <a:r>
              <a:rPr lang="vi-VN" b="0" i="0" dirty="0" err="1">
                <a:solidFill>
                  <a:srgbClr val="1B1B1B"/>
                </a:solidFill>
                <a:effectLst/>
                <a:latin typeface="Open Sans" panose="020B0606030504020204" pitchFamily="34" charset="0"/>
              </a:rPr>
              <a:t>factory</a:t>
            </a:r>
            <a:r>
              <a:rPr lang="vi-VN" b="0" i="0" dirty="0">
                <a:solidFill>
                  <a:srgbClr val="1B1B1B"/>
                </a:solidFill>
                <a:effectLst/>
                <a:latin typeface="Open Sans" panose="020B0606030504020204" pitchFamily="34" charset="0"/>
              </a:rPr>
              <a:t> này cho tất cả các lớp tạo đối tượng.</a:t>
            </a:r>
          </a:p>
          <a:p>
            <a:pPr algn="l">
              <a:buFont typeface="+mj-lt"/>
              <a:buAutoNum type="arabicPeriod"/>
            </a:pPr>
            <a:r>
              <a:rPr lang="vi-VN" b="0" i="0" dirty="0">
                <a:solidFill>
                  <a:srgbClr val="1B1B1B"/>
                </a:solidFill>
                <a:effectLst/>
                <a:latin typeface="Open Sans" panose="020B0606030504020204" pitchFamily="34" charset="0"/>
              </a:rPr>
              <a:t>Quét qua mã và tìm tất cả các lệnh gọi trực tiếp đến các nhà xây dựng đối tượng. Thay thế chúng bằng các cuộc gọi đến phương thức tạo thích hợp trên đối tượng </a:t>
            </a:r>
            <a:r>
              <a:rPr lang="vi-VN" b="0" i="0" dirty="0" err="1">
                <a:solidFill>
                  <a:srgbClr val="1B1B1B"/>
                </a:solidFill>
                <a:effectLst/>
                <a:latin typeface="Open Sans" panose="020B0606030504020204" pitchFamily="34" charset="0"/>
              </a:rPr>
              <a:t>factory</a:t>
            </a:r>
            <a:r>
              <a:rPr lang="vi-VN" b="0" i="0" dirty="0">
                <a:solidFill>
                  <a:srgbClr val="1B1B1B"/>
                </a:solidFill>
                <a:effectLst/>
                <a:latin typeface="Open Sans" panose="020B0606030504020204" pitchFamily="34" charset="0"/>
              </a:rPr>
              <a:t>.</a:t>
            </a:r>
          </a:p>
          <a:p>
            <a:endParaRPr lang="en-US" dirty="0"/>
          </a:p>
        </p:txBody>
      </p:sp>
    </p:spTree>
    <p:extLst>
      <p:ext uri="{BB962C8B-B14F-4D97-AF65-F5344CB8AC3E}">
        <p14:creationId xmlns:p14="http://schemas.microsoft.com/office/powerpoint/2010/main" val="3771252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ED7C4-8BB4-8F03-EFAD-F0F9FEEC3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3F3D39-11D1-DDD2-B10E-5C36A041A0D4}"/>
              </a:ext>
            </a:extLst>
          </p:cNvPr>
          <p:cNvSpPr>
            <a:spLocks noGrp="1"/>
          </p:cNvSpPr>
          <p:nvPr>
            <p:ph type="ctrTitle"/>
          </p:nvPr>
        </p:nvSpPr>
        <p:spPr>
          <a:xfrm>
            <a:off x="4833694" y="544285"/>
            <a:ext cx="6594768" cy="3445329"/>
          </a:xfrm>
        </p:spPr>
        <p:txBody>
          <a:bodyPr>
            <a:normAutofit/>
          </a:bodyPr>
          <a:lstStyle/>
          <a:p>
            <a:r>
              <a:rPr lang="vi-VN" dirty="0"/>
              <a:t>Ư</a:t>
            </a:r>
            <a:r>
              <a:rPr lang="en-US" dirty="0"/>
              <a:t>u </a:t>
            </a:r>
            <a:r>
              <a:rPr lang="en-US" dirty="0" err="1"/>
              <a:t>điểm</a:t>
            </a:r>
            <a:r>
              <a:rPr lang="en-US" dirty="0"/>
              <a:t> </a:t>
            </a:r>
            <a:r>
              <a:rPr lang="en-US" dirty="0" err="1"/>
              <a:t>và</a:t>
            </a:r>
            <a:r>
              <a:rPr lang="en-US" dirty="0"/>
              <a:t> </a:t>
            </a:r>
            <a:r>
              <a:rPr lang="en-US" dirty="0" err="1"/>
              <a:t>nhược</a:t>
            </a:r>
            <a:r>
              <a:rPr lang="en-US" dirty="0"/>
              <a:t> </a:t>
            </a:r>
            <a:r>
              <a:rPr lang="en-US" dirty="0" err="1"/>
              <a:t>điểm</a:t>
            </a:r>
            <a:endParaRPr lang="en-US" dirty="0"/>
          </a:p>
        </p:txBody>
      </p:sp>
      <p:pic>
        <p:nvPicPr>
          <p:cNvPr id="13" name="Picture Placeholder 12" descr="Low angle view of tall buildings">
            <a:extLst>
              <a:ext uri="{FF2B5EF4-FFF2-40B4-BE49-F238E27FC236}">
                <a16:creationId xmlns:a16="http://schemas.microsoft.com/office/drawing/2014/main" id="{2A145FE7-F19B-89A8-354D-0FDDE2DBF05D}"/>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3099E4A2-B5FB-82E6-82E0-F5D6D90C6179}"/>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C1277E51-BE91-BCC1-41AD-4A98767479B6}"/>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7715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52328D-DC66-B8CD-9436-ECDB53C06443}"/>
              </a:ext>
            </a:extLst>
          </p:cNvPr>
          <p:cNvSpPr>
            <a:spLocks noGrp="1"/>
          </p:cNvSpPr>
          <p:nvPr>
            <p:ph type="title"/>
          </p:nvPr>
        </p:nvSpPr>
        <p:spPr/>
        <p:txBody>
          <a:bodyPr/>
          <a:lstStyle/>
          <a:p>
            <a:r>
              <a:rPr lang="en-US" dirty="0"/>
              <a:t>ƯU ĐIỂM VÀ NHƯỢC ĐIỂM</a:t>
            </a:r>
          </a:p>
        </p:txBody>
      </p:sp>
      <p:sp>
        <p:nvSpPr>
          <p:cNvPr id="4" name="Slide Number Placeholder 3">
            <a:extLst>
              <a:ext uri="{FF2B5EF4-FFF2-40B4-BE49-F238E27FC236}">
                <a16:creationId xmlns:a16="http://schemas.microsoft.com/office/drawing/2014/main" id="{95739CD0-1681-2C60-274D-38BA22C84CE3}"/>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6" name="Content Placeholder 5">
            <a:extLst>
              <a:ext uri="{FF2B5EF4-FFF2-40B4-BE49-F238E27FC236}">
                <a16:creationId xmlns:a16="http://schemas.microsoft.com/office/drawing/2014/main" id="{20D2BFB8-8675-09E6-40CA-FC56898349C9}"/>
              </a:ext>
            </a:extLst>
          </p:cNvPr>
          <p:cNvSpPr>
            <a:spLocks noGrp="1"/>
          </p:cNvSpPr>
          <p:nvPr>
            <p:ph sz="half" idx="14"/>
          </p:nvPr>
        </p:nvSpPr>
        <p:spPr/>
        <p:txBody>
          <a:bodyPr/>
          <a:lstStyle/>
          <a:p>
            <a:pPr algn="l">
              <a:buFont typeface="Arial" panose="020B0604020202020204" pitchFamily="34" charset="0"/>
              <a:buChar char="•"/>
            </a:pPr>
            <a:r>
              <a:rPr lang="en-US" b="1" dirty="0" err="1"/>
              <a:t>Ưu</a:t>
            </a:r>
            <a:r>
              <a:rPr lang="en-US" b="1" dirty="0"/>
              <a:t> </a:t>
            </a:r>
            <a:r>
              <a:rPr lang="en-US" b="1" dirty="0" err="1"/>
              <a:t>điểm</a:t>
            </a:r>
            <a:r>
              <a:rPr lang="en-US" b="1" dirty="0"/>
              <a:t>:</a:t>
            </a:r>
          </a:p>
          <a:p>
            <a:pPr algn="l">
              <a:buFont typeface="Arial" panose="020B0604020202020204" pitchFamily="34" charset="0"/>
              <a:buChar char="•"/>
            </a:pPr>
            <a:r>
              <a:rPr lang="vi-VN" b="0" i="0" dirty="0">
                <a:solidFill>
                  <a:srgbClr val="1B1B1B"/>
                </a:solidFill>
                <a:effectLst/>
                <a:latin typeface="Open Sans" panose="020B0606030504020204" pitchFamily="34" charset="0"/>
              </a:rPr>
              <a:t>Bạn có thể chắc chắn rằng các đối tượng bạn nhận được </a:t>
            </a:r>
            <a:r>
              <a:rPr lang="vi-VN" b="0" i="0" dirty="0" err="1">
                <a:solidFill>
                  <a:srgbClr val="1B1B1B"/>
                </a:solidFill>
                <a:effectLst/>
                <a:latin typeface="Open Sans" panose="020B0606030504020204" pitchFamily="34" charset="0"/>
              </a:rPr>
              <a:t>factory</a:t>
            </a:r>
            <a:r>
              <a:rPr lang="vi-VN" b="0" i="0" dirty="0">
                <a:solidFill>
                  <a:srgbClr val="1B1B1B"/>
                </a:solidFill>
                <a:effectLst/>
                <a:latin typeface="Open Sans" panose="020B0606030504020204" pitchFamily="34" charset="0"/>
              </a:rPr>
              <a:t> sẽ tương thích với nhau</a:t>
            </a:r>
          </a:p>
          <a:p>
            <a:pPr algn="l">
              <a:buFont typeface="Arial" panose="020B0604020202020204" pitchFamily="34" charset="0"/>
              <a:buChar char="•"/>
            </a:pPr>
            <a:r>
              <a:rPr lang="vi-VN" b="0" i="0" dirty="0">
                <a:solidFill>
                  <a:srgbClr val="1B1B1B"/>
                </a:solidFill>
                <a:effectLst/>
                <a:latin typeface="Open Sans" panose="020B0606030504020204" pitchFamily="34" charset="0"/>
              </a:rPr>
              <a:t>Nguyên tắc Trách nhiệm Đơn lẻ. Bạn có thể trích xuất mã tạo đối tượng vào một nơi, hỗ trợ mã dễ dàng hơn.</a:t>
            </a:r>
          </a:p>
          <a:p>
            <a:pPr algn="l">
              <a:buFont typeface="Arial" panose="020B0604020202020204" pitchFamily="34" charset="0"/>
              <a:buChar char="•"/>
            </a:pPr>
            <a:r>
              <a:rPr lang="vi-VN" b="0" i="0" dirty="0">
                <a:solidFill>
                  <a:srgbClr val="1B1B1B"/>
                </a:solidFill>
                <a:effectLst/>
                <a:latin typeface="Open Sans" panose="020B0606030504020204" pitchFamily="34" charset="0"/>
              </a:rPr>
              <a:t>Nguyên tắc Mở / Đóng. Bạn có thể giới thiệu các biến thể mới của đối tượng mà không cần phá vỡ các đối tượng ban đầu</a:t>
            </a:r>
          </a:p>
          <a:p>
            <a:endParaRPr lang="en-US" dirty="0"/>
          </a:p>
        </p:txBody>
      </p:sp>
      <p:sp>
        <p:nvSpPr>
          <p:cNvPr id="7" name="Content Placeholder 6">
            <a:extLst>
              <a:ext uri="{FF2B5EF4-FFF2-40B4-BE49-F238E27FC236}">
                <a16:creationId xmlns:a16="http://schemas.microsoft.com/office/drawing/2014/main" id="{59F48B44-87AF-FB15-1142-99A4CCD59C54}"/>
              </a:ext>
            </a:extLst>
          </p:cNvPr>
          <p:cNvSpPr>
            <a:spLocks noGrp="1"/>
          </p:cNvSpPr>
          <p:nvPr>
            <p:ph sz="half" idx="15"/>
          </p:nvPr>
        </p:nvSpPr>
        <p:spPr/>
        <p:txBody>
          <a:bodyPr/>
          <a:lstStyle/>
          <a:p>
            <a:pPr marL="285750" indent="-285750">
              <a:buFont typeface="Arial" panose="020B0604020202020204" pitchFamily="34" charset="0"/>
              <a:buChar char="•"/>
            </a:pPr>
            <a:r>
              <a:rPr lang="en-US" b="1" dirty="0" err="1"/>
              <a:t>Nhược</a:t>
            </a:r>
            <a:r>
              <a:rPr lang="en-US" b="1" dirty="0"/>
              <a:t> </a:t>
            </a:r>
            <a:r>
              <a:rPr lang="en-US" b="1" dirty="0" err="1"/>
              <a:t>điểm</a:t>
            </a:r>
            <a:r>
              <a:rPr lang="en-US" b="1" dirty="0"/>
              <a:t>:</a:t>
            </a:r>
          </a:p>
          <a:p>
            <a:pPr marL="285750" indent="-285750">
              <a:buFont typeface="Arial" panose="020B0604020202020204" pitchFamily="34" charset="0"/>
              <a:buChar char="•"/>
            </a:pPr>
            <a:r>
              <a:rPr lang="vi-VN" b="0" i="0" dirty="0">
                <a:solidFill>
                  <a:srgbClr val="1B1B1B"/>
                </a:solidFill>
                <a:effectLst/>
                <a:latin typeface="Open Sans" panose="020B0606030504020204" pitchFamily="34" charset="0"/>
              </a:rPr>
              <a:t>Mã có thể trở nên phức tạp hơn mức bình thường, vì rất nhiều giao diện và lớp mới được giới thiệu cùng với mẫu.</a:t>
            </a:r>
          </a:p>
          <a:p>
            <a:endParaRPr lang="en-US" dirty="0"/>
          </a:p>
        </p:txBody>
      </p:sp>
    </p:spTree>
    <p:extLst>
      <p:ext uri="{BB962C8B-B14F-4D97-AF65-F5344CB8AC3E}">
        <p14:creationId xmlns:p14="http://schemas.microsoft.com/office/powerpoint/2010/main" val="42996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15BB05-7214-8B74-3CF0-33D939A7D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9800D0-77C6-25DF-096B-4F5EE78D5D03}"/>
              </a:ext>
            </a:extLst>
          </p:cNvPr>
          <p:cNvSpPr>
            <a:spLocks noGrp="1"/>
          </p:cNvSpPr>
          <p:nvPr>
            <p:ph type="ctrTitle"/>
          </p:nvPr>
        </p:nvSpPr>
        <p:spPr>
          <a:xfrm>
            <a:off x="4833694" y="544285"/>
            <a:ext cx="6594768" cy="3445329"/>
          </a:xfrm>
        </p:spPr>
        <p:txBody>
          <a:bodyPr>
            <a:normAutofit/>
          </a:bodyPr>
          <a:lstStyle/>
          <a:p>
            <a:r>
              <a:rPr lang="en-US" dirty="0"/>
              <a:t>Abstract factory </a:t>
            </a:r>
            <a:r>
              <a:rPr lang="en-US" dirty="0" err="1"/>
              <a:t>và</a:t>
            </a:r>
            <a:r>
              <a:rPr lang="en-US" dirty="0"/>
              <a:t> factory method</a:t>
            </a:r>
          </a:p>
        </p:txBody>
      </p:sp>
      <p:pic>
        <p:nvPicPr>
          <p:cNvPr id="13" name="Picture Placeholder 12" descr="Low angle view of tall buildings">
            <a:extLst>
              <a:ext uri="{FF2B5EF4-FFF2-40B4-BE49-F238E27FC236}">
                <a16:creationId xmlns:a16="http://schemas.microsoft.com/office/drawing/2014/main" id="{9FBD5953-5B7B-235D-ED02-806FA634EA41}"/>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1AB68DA3-9516-0166-5E0D-CC36FF0BF909}"/>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949ED0EB-966F-533C-9CDB-31B0D1EFB539}"/>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1818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9B416-9683-FC36-37F5-174AC7477E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46CE35D-689E-E41C-31FE-65431D670F07}"/>
              </a:ext>
            </a:extLst>
          </p:cNvPr>
          <p:cNvSpPr>
            <a:spLocks noGrp="1"/>
          </p:cNvSpPr>
          <p:nvPr>
            <p:ph type="title"/>
          </p:nvPr>
        </p:nvSpPr>
        <p:spPr>
          <a:xfrm>
            <a:off x="221228" y="214605"/>
            <a:ext cx="10686258" cy="1287251"/>
          </a:xfrm>
        </p:spPr>
        <p:txBody>
          <a:bodyPr>
            <a:normAutofit fontScale="90000"/>
          </a:bodyPr>
          <a:lstStyle/>
          <a:p>
            <a:r>
              <a:rPr lang="en-US" dirty="0"/>
              <a:t>abstract factory vs factory method</a:t>
            </a:r>
          </a:p>
        </p:txBody>
      </p:sp>
      <p:sp>
        <p:nvSpPr>
          <p:cNvPr id="4" name="Slide Number Placeholder 3">
            <a:extLst>
              <a:ext uri="{FF2B5EF4-FFF2-40B4-BE49-F238E27FC236}">
                <a16:creationId xmlns:a16="http://schemas.microsoft.com/office/drawing/2014/main" id="{301163C5-24F6-78E3-16E0-2A8EDD9E1FDD}"/>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6" name="Content Placeholder 5">
            <a:extLst>
              <a:ext uri="{FF2B5EF4-FFF2-40B4-BE49-F238E27FC236}">
                <a16:creationId xmlns:a16="http://schemas.microsoft.com/office/drawing/2014/main" id="{1B6B1C4C-6651-1759-CB1F-438FC8820F45}"/>
              </a:ext>
            </a:extLst>
          </p:cNvPr>
          <p:cNvSpPr>
            <a:spLocks noGrp="1"/>
          </p:cNvSpPr>
          <p:nvPr>
            <p:ph sz="half" idx="14"/>
          </p:nvPr>
        </p:nvSpPr>
        <p:spPr>
          <a:xfrm>
            <a:off x="771734" y="1586205"/>
            <a:ext cx="9389288" cy="4422710"/>
          </a:xfrm>
        </p:spPr>
        <p:txBody>
          <a:bodyPr>
            <a:normAutofit/>
          </a:bodyPr>
          <a:lstStyle/>
          <a:p>
            <a:pPr algn="l">
              <a:buFont typeface="Arial" panose="020B0604020202020204" pitchFamily="34" charset="0"/>
              <a:buChar char="•"/>
            </a:pPr>
            <a:r>
              <a:rPr lang="vi-VN" b="1" i="0" dirty="0" err="1">
                <a:solidFill>
                  <a:srgbClr val="333333"/>
                </a:solidFill>
                <a:effectLst/>
                <a:latin typeface="-apple-system"/>
              </a:rPr>
              <a:t>Abstract</a:t>
            </a:r>
            <a:r>
              <a:rPr lang="vi-VN" b="1" i="0" dirty="0">
                <a:solidFill>
                  <a:srgbClr val="333333"/>
                </a:solidFill>
                <a:effectLst/>
                <a:latin typeface="-apple-system"/>
              </a:rPr>
              <a:t> </a:t>
            </a:r>
            <a:r>
              <a:rPr lang="vi-VN" b="1" i="0" dirty="0" err="1">
                <a:solidFill>
                  <a:srgbClr val="333333"/>
                </a:solidFill>
                <a:effectLst/>
                <a:latin typeface="-apple-system"/>
              </a:rPr>
              <a:t>Factory</a:t>
            </a:r>
            <a:r>
              <a:rPr lang="vi-VN" b="0" i="0" dirty="0">
                <a:solidFill>
                  <a:srgbClr val="333333"/>
                </a:solidFill>
                <a:effectLst/>
                <a:latin typeface="-apple-system"/>
              </a:rPr>
              <a:t> giúp tránh được việc sử dụng điều kiện </a:t>
            </a:r>
            <a:r>
              <a:rPr lang="vi-VN" b="0" i="0" dirty="0" err="1">
                <a:solidFill>
                  <a:srgbClr val="333333"/>
                </a:solidFill>
                <a:effectLst/>
                <a:latin typeface="-apple-system"/>
              </a:rPr>
              <a:t>logic</a:t>
            </a:r>
            <a:r>
              <a:rPr lang="vi-VN" b="0" i="0" dirty="0">
                <a:solidFill>
                  <a:srgbClr val="333333"/>
                </a:solidFill>
                <a:effectLst/>
                <a:latin typeface="-apple-system"/>
              </a:rPr>
              <a:t> bên trong </a:t>
            </a:r>
            <a:r>
              <a:rPr lang="vi-VN" b="1" i="0" dirty="0" err="1">
                <a:solidFill>
                  <a:srgbClr val="333333"/>
                </a:solidFill>
                <a:effectLst/>
                <a:latin typeface="-apple-system"/>
              </a:rPr>
              <a:t>Factory</a:t>
            </a:r>
            <a:r>
              <a:rPr lang="vi-VN" b="1" i="0" dirty="0">
                <a:solidFill>
                  <a:srgbClr val="333333"/>
                </a:solidFill>
                <a:effectLst/>
                <a:latin typeface="-apple-system"/>
              </a:rPr>
              <a:t> </a:t>
            </a:r>
            <a:r>
              <a:rPr lang="vi-VN" b="1" i="0" dirty="0" err="1">
                <a:solidFill>
                  <a:srgbClr val="333333"/>
                </a:solidFill>
                <a:effectLst/>
                <a:latin typeface="-apple-system"/>
              </a:rPr>
              <a:t>Pattern</a:t>
            </a:r>
            <a:r>
              <a:rPr lang="vi-VN" b="0" i="0" dirty="0">
                <a:solidFill>
                  <a:srgbClr val="333333"/>
                </a:solidFill>
                <a:effectLst/>
                <a:latin typeface="-apple-system"/>
              </a:rPr>
              <a:t>. Khi một </a:t>
            </a:r>
            <a:r>
              <a:rPr lang="vi-VN" b="0" i="0" dirty="0" err="1">
                <a:solidFill>
                  <a:srgbClr val="333333"/>
                </a:solidFill>
                <a:effectLst/>
                <a:latin typeface="-apple-system"/>
              </a:rPr>
              <a:t>Factory</a:t>
            </a:r>
            <a:r>
              <a:rPr lang="vi-VN" b="0" i="0" dirty="0">
                <a:solidFill>
                  <a:srgbClr val="333333"/>
                </a:solidFill>
                <a:effectLst/>
                <a:latin typeface="-apple-system"/>
              </a:rPr>
              <a:t> </a:t>
            </a:r>
            <a:r>
              <a:rPr lang="vi-VN" b="0" i="0" dirty="0" err="1">
                <a:solidFill>
                  <a:srgbClr val="333333"/>
                </a:solidFill>
                <a:effectLst/>
                <a:latin typeface="-apple-system"/>
              </a:rPr>
              <a:t>Method</a:t>
            </a:r>
            <a:r>
              <a:rPr lang="vi-VN" b="0" i="0" dirty="0">
                <a:solidFill>
                  <a:srgbClr val="333333"/>
                </a:solidFill>
                <a:effectLst/>
                <a:latin typeface="-apple-system"/>
              </a:rPr>
              <a:t> lớn (có quá nhiều sử lý </a:t>
            </a:r>
            <a:r>
              <a:rPr lang="vi-VN" b="0" i="0" dirty="0" err="1">
                <a:solidFill>
                  <a:srgbClr val="333333"/>
                </a:solidFill>
                <a:effectLst/>
                <a:latin typeface="-apple-system"/>
              </a:rPr>
              <a:t>if-else</a:t>
            </a:r>
            <a:r>
              <a:rPr lang="vi-VN" b="0" i="0" dirty="0">
                <a:solidFill>
                  <a:srgbClr val="333333"/>
                </a:solidFill>
                <a:effectLst/>
                <a:latin typeface="-apple-system"/>
              </a:rPr>
              <a:t> hay </a:t>
            </a:r>
            <a:r>
              <a:rPr lang="vi-VN" b="0" i="0" dirty="0" err="1">
                <a:solidFill>
                  <a:srgbClr val="333333"/>
                </a:solidFill>
                <a:effectLst/>
                <a:latin typeface="-apple-system"/>
              </a:rPr>
              <a:t>switch-case</a:t>
            </a:r>
            <a:r>
              <a:rPr lang="vi-VN" b="0" i="0" dirty="0">
                <a:solidFill>
                  <a:srgbClr val="333333"/>
                </a:solidFill>
                <a:effectLst/>
                <a:latin typeface="-apple-system"/>
              </a:rPr>
              <a:t>), chúng ta nên sử dụng theo mô hình </a:t>
            </a:r>
            <a:r>
              <a:rPr lang="vi-VN" b="0" i="0" dirty="0" err="1">
                <a:solidFill>
                  <a:srgbClr val="333333"/>
                </a:solidFill>
                <a:effectLst/>
                <a:latin typeface="-apple-system"/>
              </a:rPr>
              <a:t>Abstract</a:t>
            </a:r>
            <a:r>
              <a:rPr lang="vi-VN" b="0" i="0" dirty="0">
                <a:solidFill>
                  <a:srgbClr val="333333"/>
                </a:solidFill>
                <a:effectLst/>
                <a:latin typeface="-apple-system"/>
              </a:rPr>
              <a:t> </a:t>
            </a:r>
            <a:r>
              <a:rPr lang="vi-VN" b="0" i="0" dirty="0" err="1">
                <a:solidFill>
                  <a:srgbClr val="333333"/>
                </a:solidFill>
                <a:effectLst/>
                <a:latin typeface="-apple-system"/>
              </a:rPr>
              <a:t>Factory</a:t>
            </a:r>
            <a:r>
              <a:rPr lang="vi-VN" b="0" i="0" dirty="0">
                <a:solidFill>
                  <a:srgbClr val="333333"/>
                </a:solidFill>
                <a:effectLst/>
                <a:latin typeface="-apple-system"/>
              </a:rPr>
              <a:t> để dễ quản lý hơn (cách phân chia có thể là gom nhóm các </a:t>
            </a:r>
            <a:r>
              <a:rPr lang="vi-VN" b="0" i="0" dirty="0" err="1">
                <a:solidFill>
                  <a:srgbClr val="333333"/>
                </a:solidFill>
                <a:effectLst/>
                <a:latin typeface="-apple-system"/>
              </a:rPr>
              <a:t>class</a:t>
            </a:r>
            <a:r>
              <a:rPr lang="vi-VN" b="0" i="0" dirty="0">
                <a:solidFill>
                  <a:srgbClr val="333333"/>
                </a:solidFill>
                <a:effectLst/>
                <a:latin typeface="-apple-system"/>
              </a:rPr>
              <a:t> con cùng loại vào một </a:t>
            </a:r>
            <a:r>
              <a:rPr lang="vi-VN" b="0" i="0" dirty="0" err="1">
                <a:solidFill>
                  <a:srgbClr val="333333"/>
                </a:solidFill>
                <a:effectLst/>
                <a:latin typeface="-apple-system"/>
              </a:rPr>
              <a:t>Factory</a:t>
            </a:r>
            <a:r>
              <a:rPr lang="vi-VN" b="0" i="0" dirty="0">
                <a:solidFill>
                  <a:srgbClr val="333333"/>
                </a:solidFill>
                <a:effectLst/>
                <a:latin typeface="-apple-system"/>
              </a:rPr>
              <a:t> để khởi tạo).</a:t>
            </a:r>
          </a:p>
          <a:p>
            <a:pPr algn="l">
              <a:buFont typeface="Arial" panose="020B0604020202020204" pitchFamily="34" charset="0"/>
              <a:buChar char="•"/>
            </a:pPr>
            <a:r>
              <a:rPr lang="vi-VN" b="1" i="0" dirty="0" err="1">
                <a:solidFill>
                  <a:srgbClr val="333333"/>
                </a:solidFill>
                <a:effectLst/>
                <a:latin typeface="-apple-system"/>
              </a:rPr>
              <a:t>Abstract</a:t>
            </a:r>
            <a:r>
              <a:rPr lang="vi-VN" b="1" i="0" dirty="0">
                <a:solidFill>
                  <a:srgbClr val="333333"/>
                </a:solidFill>
                <a:effectLst/>
                <a:latin typeface="-apple-system"/>
              </a:rPr>
              <a:t> </a:t>
            </a:r>
            <a:r>
              <a:rPr lang="vi-VN" b="1" i="0" dirty="0" err="1">
                <a:solidFill>
                  <a:srgbClr val="333333"/>
                </a:solidFill>
                <a:effectLst/>
                <a:latin typeface="-apple-system"/>
              </a:rPr>
              <a:t>Factory</a:t>
            </a:r>
            <a:r>
              <a:rPr lang="vi-VN" b="1" i="0" dirty="0">
                <a:solidFill>
                  <a:srgbClr val="333333"/>
                </a:solidFill>
                <a:effectLst/>
                <a:latin typeface="-apple-system"/>
              </a:rPr>
              <a:t> </a:t>
            </a:r>
            <a:r>
              <a:rPr lang="vi-VN" b="1" i="0" dirty="0" err="1">
                <a:solidFill>
                  <a:srgbClr val="333333"/>
                </a:solidFill>
                <a:effectLst/>
                <a:latin typeface="-apple-system"/>
              </a:rPr>
              <a:t>Pattern</a:t>
            </a:r>
            <a:r>
              <a:rPr lang="vi-VN" b="0" i="0" dirty="0">
                <a:solidFill>
                  <a:srgbClr val="333333"/>
                </a:solidFill>
                <a:effectLst/>
                <a:latin typeface="-apple-system"/>
              </a:rPr>
              <a:t> là </a:t>
            </a:r>
            <a:r>
              <a:rPr lang="vi-VN" b="0" i="0" dirty="0" err="1">
                <a:solidFill>
                  <a:srgbClr val="333333"/>
                </a:solidFill>
                <a:effectLst/>
                <a:latin typeface="-apple-system"/>
              </a:rPr>
              <a:t>factory</a:t>
            </a:r>
            <a:r>
              <a:rPr lang="vi-VN" b="0" i="0" dirty="0">
                <a:solidFill>
                  <a:srgbClr val="333333"/>
                </a:solidFill>
                <a:effectLst/>
                <a:latin typeface="-apple-system"/>
              </a:rPr>
              <a:t> của các </a:t>
            </a:r>
            <a:r>
              <a:rPr lang="vi-VN" b="0" i="0" dirty="0" err="1">
                <a:solidFill>
                  <a:srgbClr val="333333"/>
                </a:solidFill>
                <a:effectLst/>
                <a:latin typeface="-apple-system"/>
              </a:rPr>
              <a:t>factory</a:t>
            </a:r>
            <a:r>
              <a:rPr lang="vi-VN" b="0" i="0" dirty="0">
                <a:solidFill>
                  <a:srgbClr val="333333"/>
                </a:solidFill>
                <a:effectLst/>
                <a:latin typeface="-apple-system"/>
              </a:rPr>
              <a:t>, có thể dễ dạng mở rộng để chứa thêm các </a:t>
            </a:r>
            <a:r>
              <a:rPr lang="vi-VN" b="0" i="0" dirty="0" err="1">
                <a:solidFill>
                  <a:srgbClr val="333333"/>
                </a:solidFill>
                <a:effectLst/>
                <a:latin typeface="-apple-system"/>
              </a:rPr>
              <a:t>factory</a:t>
            </a:r>
            <a:r>
              <a:rPr lang="vi-VN" b="0" i="0" dirty="0">
                <a:solidFill>
                  <a:srgbClr val="333333"/>
                </a:solidFill>
                <a:effectLst/>
                <a:latin typeface="-apple-system"/>
              </a:rPr>
              <a:t> và các </a:t>
            </a:r>
            <a:r>
              <a:rPr lang="vi-VN" b="0" i="0" dirty="0" err="1">
                <a:solidFill>
                  <a:srgbClr val="333333"/>
                </a:solidFill>
                <a:effectLst/>
                <a:latin typeface="-apple-system"/>
              </a:rPr>
              <a:t>class</a:t>
            </a:r>
            <a:r>
              <a:rPr lang="vi-VN" b="0" i="0" dirty="0">
                <a:solidFill>
                  <a:srgbClr val="333333"/>
                </a:solidFill>
                <a:effectLst/>
                <a:latin typeface="-apple-system"/>
              </a:rPr>
              <a:t> con khác.</a:t>
            </a:r>
          </a:p>
          <a:p>
            <a:pPr algn="l">
              <a:buFont typeface="Arial" panose="020B0604020202020204" pitchFamily="34" charset="0"/>
              <a:buChar char="•"/>
            </a:pPr>
            <a:r>
              <a:rPr lang="vi-VN" b="1" i="0" dirty="0" err="1">
                <a:solidFill>
                  <a:srgbClr val="333333"/>
                </a:solidFill>
                <a:effectLst/>
                <a:latin typeface="-apple-system"/>
              </a:rPr>
              <a:t>Factory</a:t>
            </a:r>
            <a:r>
              <a:rPr lang="vi-VN" b="1" i="0" dirty="0">
                <a:solidFill>
                  <a:srgbClr val="333333"/>
                </a:solidFill>
                <a:effectLst/>
                <a:latin typeface="-apple-system"/>
              </a:rPr>
              <a:t> </a:t>
            </a:r>
            <a:r>
              <a:rPr lang="vi-VN" b="1" i="0" dirty="0" err="1">
                <a:solidFill>
                  <a:srgbClr val="333333"/>
                </a:solidFill>
                <a:effectLst/>
                <a:latin typeface="-apple-system"/>
              </a:rPr>
              <a:t>Method</a:t>
            </a:r>
            <a:r>
              <a:rPr lang="vi-VN" b="0" i="0" dirty="0">
                <a:solidFill>
                  <a:srgbClr val="333333"/>
                </a:solidFill>
                <a:effectLst/>
                <a:latin typeface="-apple-system"/>
              </a:rPr>
              <a:t> dựa vào sự kế thừa (</a:t>
            </a:r>
            <a:r>
              <a:rPr lang="vi-VN" b="0" i="0" dirty="0" err="1">
                <a:solidFill>
                  <a:srgbClr val="333333"/>
                </a:solidFill>
                <a:effectLst/>
                <a:latin typeface="-apple-system"/>
              </a:rPr>
              <a:t>implements</a:t>
            </a:r>
            <a:r>
              <a:rPr lang="vi-VN" b="0" i="0" dirty="0">
                <a:solidFill>
                  <a:srgbClr val="333333"/>
                </a:solidFill>
                <a:effectLst/>
                <a:latin typeface="-apple-system"/>
              </a:rPr>
              <a:t>): việc tạo đối tượng được ủy quyền cho các lớp con thực hiện phương thức </a:t>
            </a:r>
            <a:r>
              <a:rPr lang="vi-VN" b="0" i="0" dirty="0" err="1">
                <a:solidFill>
                  <a:srgbClr val="333333"/>
                </a:solidFill>
                <a:effectLst/>
                <a:latin typeface="-apple-system"/>
              </a:rPr>
              <a:t>Factory</a:t>
            </a:r>
            <a:r>
              <a:rPr lang="vi-VN" b="0" i="0" dirty="0">
                <a:solidFill>
                  <a:srgbClr val="333333"/>
                </a:solidFill>
                <a:effectLst/>
                <a:latin typeface="-apple-system"/>
              </a:rPr>
              <a:t> để tạo đối tượng. còn </a:t>
            </a:r>
            <a:r>
              <a:rPr lang="vi-VN" b="1" i="0" dirty="0" err="1">
                <a:solidFill>
                  <a:srgbClr val="333333"/>
                </a:solidFill>
                <a:effectLst/>
                <a:latin typeface="-apple-system"/>
              </a:rPr>
              <a:t>Abstract</a:t>
            </a:r>
            <a:r>
              <a:rPr lang="vi-VN" b="1" i="0" dirty="0">
                <a:solidFill>
                  <a:srgbClr val="333333"/>
                </a:solidFill>
                <a:effectLst/>
                <a:latin typeface="-apple-system"/>
              </a:rPr>
              <a:t> </a:t>
            </a:r>
            <a:r>
              <a:rPr lang="vi-VN" b="1" i="0" dirty="0" err="1">
                <a:solidFill>
                  <a:srgbClr val="333333"/>
                </a:solidFill>
                <a:effectLst/>
                <a:latin typeface="-apple-system"/>
              </a:rPr>
              <a:t>Factory</a:t>
            </a:r>
            <a:r>
              <a:rPr lang="vi-VN" b="0" i="0" dirty="0">
                <a:solidFill>
                  <a:srgbClr val="333333"/>
                </a:solidFill>
                <a:effectLst/>
                <a:latin typeface="-apple-system"/>
              </a:rPr>
              <a:t> dựa vào kết hợp đối tượng: việc tạo đối tượng được thực hiện theo các phương thức được hiển thị trong </a:t>
            </a:r>
            <a:r>
              <a:rPr lang="vi-VN" b="0" i="0" dirty="0" err="1">
                <a:solidFill>
                  <a:srgbClr val="333333"/>
                </a:solidFill>
                <a:effectLst/>
                <a:latin typeface="-apple-system"/>
              </a:rPr>
              <a:t>interface</a:t>
            </a:r>
            <a:r>
              <a:rPr lang="vi-VN" b="0" i="0" dirty="0">
                <a:solidFill>
                  <a:srgbClr val="333333"/>
                </a:solidFill>
                <a:effectLst/>
                <a:latin typeface="-apple-system"/>
              </a:rPr>
              <a:t> của </a:t>
            </a:r>
            <a:r>
              <a:rPr lang="vi-VN" b="0" i="0" dirty="0" err="1">
                <a:solidFill>
                  <a:srgbClr val="333333"/>
                </a:solidFill>
                <a:effectLst/>
                <a:latin typeface="-apple-system"/>
              </a:rPr>
              <a:t>factory</a:t>
            </a:r>
            <a:r>
              <a:rPr lang="vi-VN" b="0" i="0" dirty="0">
                <a:solidFill>
                  <a:srgbClr val="333333"/>
                </a:solidFill>
                <a:effectLst/>
                <a:latin typeface="-apple-system"/>
              </a:rPr>
              <a:t>.</a:t>
            </a:r>
          </a:p>
          <a:p>
            <a:pPr algn="l">
              <a:buFont typeface="Arial" panose="020B0604020202020204" pitchFamily="34" charset="0"/>
              <a:buChar char="•"/>
            </a:pPr>
            <a:r>
              <a:rPr lang="vi-VN" b="0" i="0" dirty="0">
                <a:solidFill>
                  <a:srgbClr val="333333"/>
                </a:solidFill>
                <a:effectLst/>
                <a:latin typeface="-apple-system"/>
              </a:rPr>
              <a:t>Mục đích của </a:t>
            </a:r>
            <a:r>
              <a:rPr lang="vi-VN" b="1" i="0" dirty="0" err="1">
                <a:solidFill>
                  <a:srgbClr val="333333"/>
                </a:solidFill>
                <a:effectLst/>
                <a:latin typeface="-apple-system"/>
              </a:rPr>
              <a:t>Factory</a:t>
            </a:r>
            <a:r>
              <a:rPr lang="vi-VN" b="1" i="0" dirty="0">
                <a:solidFill>
                  <a:srgbClr val="333333"/>
                </a:solidFill>
                <a:effectLst/>
                <a:latin typeface="-apple-system"/>
              </a:rPr>
              <a:t> </a:t>
            </a:r>
            <a:r>
              <a:rPr lang="vi-VN" b="1" i="0" dirty="0" err="1">
                <a:solidFill>
                  <a:srgbClr val="333333"/>
                </a:solidFill>
                <a:effectLst/>
                <a:latin typeface="-apple-system"/>
              </a:rPr>
              <a:t>Method</a:t>
            </a:r>
            <a:r>
              <a:rPr lang="vi-VN" b="0" i="0" dirty="0">
                <a:solidFill>
                  <a:srgbClr val="333333"/>
                </a:solidFill>
                <a:effectLst/>
                <a:latin typeface="-apple-system"/>
              </a:rPr>
              <a:t> là cho phép một lớp trì hoãn việc khởi tạo đối với các lớp con của nó. Còn </a:t>
            </a:r>
            <a:r>
              <a:rPr lang="vi-VN" b="1" i="0" dirty="0" err="1">
                <a:solidFill>
                  <a:srgbClr val="333333"/>
                </a:solidFill>
                <a:effectLst/>
                <a:latin typeface="-apple-system"/>
              </a:rPr>
              <a:t>Abstract</a:t>
            </a:r>
            <a:r>
              <a:rPr lang="vi-VN" b="1" i="0" dirty="0">
                <a:solidFill>
                  <a:srgbClr val="333333"/>
                </a:solidFill>
                <a:effectLst/>
                <a:latin typeface="-apple-system"/>
              </a:rPr>
              <a:t> </a:t>
            </a:r>
            <a:r>
              <a:rPr lang="vi-VN" b="1" i="0" dirty="0" err="1">
                <a:solidFill>
                  <a:srgbClr val="333333"/>
                </a:solidFill>
                <a:effectLst/>
                <a:latin typeface="-apple-system"/>
              </a:rPr>
              <a:t>Factory</a:t>
            </a:r>
            <a:r>
              <a:rPr lang="vi-VN" b="0" i="0" dirty="0">
                <a:solidFill>
                  <a:srgbClr val="333333"/>
                </a:solidFill>
                <a:effectLst/>
                <a:latin typeface="-apple-system"/>
              </a:rPr>
              <a:t> là tạo ra một bộ của các đối tượng liên quan mà không phải phụ thuộc vào các lớp cụ thể của chúng.</a:t>
            </a:r>
          </a:p>
          <a:p>
            <a:endParaRPr lang="en-US" dirty="0"/>
          </a:p>
        </p:txBody>
      </p:sp>
    </p:spTree>
    <p:extLst>
      <p:ext uri="{BB962C8B-B14F-4D97-AF65-F5344CB8AC3E}">
        <p14:creationId xmlns:p14="http://schemas.microsoft.com/office/powerpoint/2010/main" val="3103898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B7132-F38B-86C3-03F4-24E843DD60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B024D7-6A06-7B89-1270-6689FCA0B5DB}"/>
              </a:ext>
            </a:extLst>
          </p:cNvPr>
          <p:cNvSpPr>
            <a:spLocks noGrp="1"/>
          </p:cNvSpPr>
          <p:nvPr>
            <p:ph type="ctrTitle"/>
          </p:nvPr>
        </p:nvSpPr>
        <p:spPr>
          <a:xfrm>
            <a:off x="4833694" y="544285"/>
            <a:ext cx="6594768" cy="3445329"/>
          </a:xfrm>
        </p:spPr>
        <p:txBody>
          <a:bodyPr>
            <a:normAutofit/>
          </a:bodyPr>
          <a:lstStyle/>
          <a:p>
            <a:r>
              <a:rPr lang="en-US" dirty="0" err="1"/>
              <a:t>Mối</a:t>
            </a:r>
            <a:r>
              <a:rPr lang="en-US" dirty="0"/>
              <a:t> </a:t>
            </a:r>
            <a:r>
              <a:rPr lang="en-US" dirty="0" err="1"/>
              <a:t>quan</a:t>
            </a:r>
            <a:r>
              <a:rPr lang="en-US" dirty="0"/>
              <a:t> </a:t>
            </a:r>
            <a:r>
              <a:rPr lang="en-US" dirty="0" err="1"/>
              <a:t>hệ</a:t>
            </a:r>
            <a:r>
              <a:rPr lang="en-US" dirty="0"/>
              <a:t> </a:t>
            </a:r>
            <a:r>
              <a:rPr lang="en-US" dirty="0" err="1"/>
              <a:t>với</a:t>
            </a:r>
            <a:r>
              <a:rPr lang="en-US" dirty="0"/>
              <a:t> </a:t>
            </a:r>
            <a:r>
              <a:rPr lang="en-US" dirty="0" err="1"/>
              <a:t>các</a:t>
            </a:r>
            <a:r>
              <a:rPr lang="en-US" dirty="0"/>
              <a:t> </a:t>
            </a:r>
            <a:r>
              <a:rPr lang="en-US" dirty="0" err="1"/>
              <a:t>mẫu</a:t>
            </a:r>
            <a:r>
              <a:rPr lang="en-US" dirty="0"/>
              <a:t> </a:t>
            </a:r>
            <a:r>
              <a:rPr lang="en-US" dirty="0" err="1"/>
              <a:t>khác</a:t>
            </a:r>
            <a:endParaRPr lang="en-US" dirty="0"/>
          </a:p>
        </p:txBody>
      </p:sp>
      <p:pic>
        <p:nvPicPr>
          <p:cNvPr id="13" name="Picture Placeholder 12" descr="Low angle view of tall buildings">
            <a:extLst>
              <a:ext uri="{FF2B5EF4-FFF2-40B4-BE49-F238E27FC236}">
                <a16:creationId xmlns:a16="http://schemas.microsoft.com/office/drawing/2014/main" id="{F2B1B13C-9B4B-2254-D47A-37FFE86CA19F}"/>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199C7206-C535-69AB-0D95-6B9C5F518832}"/>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CA3B95D3-17CF-E2BA-CC2A-6D497C31867C}"/>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45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1B5DA-A5FE-2B9D-F464-FC4EE5E37E4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6C6686C-09A5-B275-8A10-377F98C90CEB}"/>
              </a:ext>
            </a:extLst>
          </p:cNvPr>
          <p:cNvSpPr>
            <a:spLocks noGrp="1"/>
          </p:cNvSpPr>
          <p:nvPr>
            <p:ph type="title"/>
          </p:nvPr>
        </p:nvSpPr>
        <p:spPr>
          <a:xfrm>
            <a:off x="706420" y="606863"/>
            <a:ext cx="10061105" cy="755406"/>
          </a:xfrm>
        </p:spPr>
        <p:txBody>
          <a:bodyPr/>
          <a:lstStyle/>
          <a:p>
            <a:r>
              <a:rPr lang="en-US" dirty="0" err="1"/>
              <a:t>Mối</a:t>
            </a:r>
            <a:r>
              <a:rPr lang="en-US" dirty="0"/>
              <a:t> </a:t>
            </a:r>
            <a:r>
              <a:rPr lang="en-US" dirty="0" err="1"/>
              <a:t>quan</a:t>
            </a:r>
            <a:r>
              <a:rPr lang="en-US" dirty="0"/>
              <a:t> </a:t>
            </a:r>
            <a:r>
              <a:rPr lang="en-US" dirty="0" err="1"/>
              <a:t>hệ</a:t>
            </a:r>
            <a:r>
              <a:rPr lang="en-US" dirty="0"/>
              <a:t> </a:t>
            </a:r>
            <a:r>
              <a:rPr lang="en-US" dirty="0" err="1"/>
              <a:t>với</a:t>
            </a:r>
            <a:r>
              <a:rPr lang="en-US" dirty="0"/>
              <a:t> </a:t>
            </a:r>
            <a:r>
              <a:rPr lang="en-US" dirty="0" err="1"/>
              <a:t>các</a:t>
            </a:r>
            <a:r>
              <a:rPr lang="en-US" dirty="0"/>
              <a:t> </a:t>
            </a:r>
            <a:r>
              <a:rPr lang="en-US" dirty="0" err="1"/>
              <a:t>mẫu</a:t>
            </a:r>
            <a:r>
              <a:rPr lang="en-US" dirty="0"/>
              <a:t> </a:t>
            </a:r>
            <a:r>
              <a:rPr lang="en-US" dirty="0" err="1"/>
              <a:t>khác</a:t>
            </a:r>
            <a:endParaRPr lang="en-US" dirty="0"/>
          </a:p>
        </p:txBody>
      </p:sp>
      <p:sp>
        <p:nvSpPr>
          <p:cNvPr id="4" name="Slide Number Placeholder 3">
            <a:extLst>
              <a:ext uri="{FF2B5EF4-FFF2-40B4-BE49-F238E27FC236}">
                <a16:creationId xmlns:a16="http://schemas.microsoft.com/office/drawing/2014/main" id="{6B83A668-01A4-E13B-D5A6-10B4F3091079}"/>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6" name="Content Placeholder 5">
            <a:extLst>
              <a:ext uri="{FF2B5EF4-FFF2-40B4-BE49-F238E27FC236}">
                <a16:creationId xmlns:a16="http://schemas.microsoft.com/office/drawing/2014/main" id="{819B442A-9CB1-0C83-9DB7-62FA3F1D3A2D}"/>
              </a:ext>
            </a:extLst>
          </p:cNvPr>
          <p:cNvSpPr>
            <a:spLocks noGrp="1"/>
          </p:cNvSpPr>
          <p:nvPr>
            <p:ph sz="half" idx="14"/>
          </p:nvPr>
        </p:nvSpPr>
        <p:spPr>
          <a:xfrm>
            <a:off x="771734" y="1586204"/>
            <a:ext cx="9389288" cy="5057191"/>
          </a:xfrm>
        </p:spPr>
        <p:txBody>
          <a:bodyPr>
            <a:normAutofit/>
          </a:bodyPr>
          <a:lstStyle/>
          <a:p>
            <a:pPr algn="l">
              <a:buFont typeface="Arial" panose="020B0604020202020204" pitchFamily="34" charset="0"/>
              <a:buChar char="•"/>
            </a:pPr>
            <a:r>
              <a:rPr lang="vi-VN" b="0" i="0" dirty="0" err="1">
                <a:solidFill>
                  <a:srgbClr val="333333"/>
                </a:solidFill>
                <a:effectLst/>
                <a:latin typeface="-apple-system"/>
              </a:rPr>
              <a:t>Abstract</a:t>
            </a:r>
            <a:r>
              <a:rPr lang="vi-VN" b="0" i="0" dirty="0">
                <a:solidFill>
                  <a:srgbClr val="333333"/>
                </a:solidFill>
                <a:effectLst/>
                <a:latin typeface="-apple-system"/>
              </a:rPr>
              <a:t> </a:t>
            </a:r>
            <a:r>
              <a:rPr lang="vi-VN" b="0" i="0" dirty="0" err="1">
                <a:solidFill>
                  <a:srgbClr val="333333"/>
                </a:solidFill>
                <a:effectLst/>
                <a:latin typeface="-apple-system"/>
              </a:rPr>
              <a:t>Factories</a:t>
            </a:r>
            <a:r>
              <a:rPr lang="vi-VN" b="0" i="0" dirty="0">
                <a:solidFill>
                  <a:srgbClr val="333333"/>
                </a:solidFill>
                <a:effectLst/>
                <a:latin typeface="-apple-system"/>
              </a:rPr>
              <a:t>, </a:t>
            </a:r>
            <a:r>
              <a:rPr lang="vi-VN" b="0" i="0" dirty="0" err="1">
                <a:solidFill>
                  <a:srgbClr val="333333"/>
                </a:solidFill>
                <a:effectLst/>
                <a:latin typeface="-apple-system"/>
              </a:rPr>
              <a:t>Builders</a:t>
            </a:r>
            <a:r>
              <a:rPr lang="vi-VN" b="0" i="0" dirty="0">
                <a:solidFill>
                  <a:srgbClr val="333333"/>
                </a:solidFill>
                <a:effectLst/>
                <a:latin typeface="-apple-system"/>
              </a:rPr>
              <a:t> và </a:t>
            </a:r>
            <a:r>
              <a:rPr lang="vi-VN" b="0" i="0" dirty="0" err="1">
                <a:solidFill>
                  <a:srgbClr val="333333"/>
                </a:solidFill>
                <a:effectLst/>
                <a:latin typeface="-apple-system"/>
              </a:rPr>
              <a:t>Prototypes</a:t>
            </a:r>
            <a:r>
              <a:rPr lang="vi-VN" b="0" i="0" dirty="0">
                <a:solidFill>
                  <a:srgbClr val="333333"/>
                </a:solidFill>
                <a:effectLst/>
                <a:latin typeface="-apple-system"/>
              </a:rPr>
              <a:t> đều có thể được triển khai dưới dạng </a:t>
            </a:r>
            <a:r>
              <a:rPr lang="vi-VN" b="1" i="0" u="none" strike="noStrike" dirty="0" err="1">
                <a:solidFill>
                  <a:srgbClr val="333333"/>
                </a:solidFill>
                <a:effectLst/>
                <a:latin typeface="-apple-system"/>
                <a:hlinkClick r:id="rId2"/>
              </a:rPr>
              <a:t>Singleton</a:t>
            </a:r>
            <a:endParaRPr lang="vi-VN" b="0" i="0" dirty="0">
              <a:solidFill>
                <a:srgbClr val="333333"/>
              </a:solidFill>
              <a:effectLst/>
              <a:latin typeface="-apple-system"/>
            </a:endParaRPr>
          </a:p>
          <a:p>
            <a:pPr algn="l">
              <a:buFont typeface="Arial" panose="020B0604020202020204" pitchFamily="34" charset="0"/>
              <a:buChar char="•"/>
            </a:pPr>
            <a:r>
              <a:rPr lang="vi-VN" b="0" i="0" dirty="0">
                <a:solidFill>
                  <a:srgbClr val="333333"/>
                </a:solidFill>
                <a:effectLst/>
                <a:latin typeface="-apple-system"/>
              </a:rPr>
              <a:t>Nhiều thiết kế bắt đầu bằng việc sử dụng </a:t>
            </a:r>
            <a:r>
              <a:rPr lang="vi-VN" b="0" i="0" dirty="0" err="1">
                <a:solidFill>
                  <a:srgbClr val="333333"/>
                </a:solidFill>
                <a:effectLst/>
                <a:latin typeface="-apple-system"/>
              </a:rPr>
              <a:t>Factory</a:t>
            </a:r>
            <a:r>
              <a:rPr lang="vi-VN" b="0" i="0" dirty="0">
                <a:solidFill>
                  <a:srgbClr val="333333"/>
                </a:solidFill>
                <a:effectLst/>
                <a:latin typeface="-apple-system"/>
              </a:rPr>
              <a:t> </a:t>
            </a:r>
            <a:r>
              <a:rPr lang="vi-VN" b="0" i="0" dirty="0" err="1">
                <a:solidFill>
                  <a:srgbClr val="333333"/>
                </a:solidFill>
                <a:effectLst/>
                <a:latin typeface="-apple-system"/>
              </a:rPr>
              <a:t>Method</a:t>
            </a:r>
            <a:r>
              <a:rPr lang="vi-VN" b="0" i="0" dirty="0">
                <a:solidFill>
                  <a:srgbClr val="333333"/>
                </a:solidFill>
                <a:effectLst/>
                <a:latin typeface="-apple-system"/>
              </a:rPr>
              <a:t> (ít phức tạp, có thể tùy chỉnh nhiều). Sau đó sẽ phát triển theo hướng </a:t>
            </a:r>
            <a:r>
              <a:rPr lang="vi-VN" b="0" i="0" dirty="0" err="1">
                <a:solidFill>
                  <a:srgbClr val="333333"/>
                </a:solidFill>
                <a:effectLst/>
                <a:latin typeface="-apple-system"/>
              </a:rPr>
              <a:t>Abstract</a:t>
            </a:r>
            <a:r>
              <a:rPr lang="vi-VN" b="0" i="0" dirty="0">
                <a:solidFill>
                  <a:srgbClr val="333333"/>
                </a:solidFill>
                <a:effectLst/>
                <a:latin typeface="-apple-system"/>
              </a:rPr>
              <a:t> </a:t>
            </a:r>
            <a:r>
              <a:rPr lang="vi-VN" b="0" i="0" dirty="0" err="1">
                <a:solidFill>
                  <a:srgbClr val="333333"/>
                </a:solidFill>
                <a:effectLst/>
                <a:latin typeface="-apple-system"/>
              </a:rPr>
              <a:t>Factory</a:t>
            </a:r>
            <a:r>
              <a:rPr lang="vi-VN" b="0" i="0" dirty="0">
                <a:solidFill>
                  <a:srgbClr val="333333"/>
                </a:solidFill>
                <a:effectLst/>
                <a:latin typeface="-apple-system"/>
              </a:rPr>
              <a:t>, </a:t>
            </a:r>
            <a:r>
              <a:rPr lang="vi-VN" b="0" i="0" dirty="0" err="1">
                <a:solidFill>
                  <a:srgbClr val="333333"/>
                </a:solidFill>
                <a:effectLst/>
                <a:latin typeface="-apple-system"/>
              </a:rPr>
              <a:t>Prototype</a:t>
            </a:r>
            <a:r>
              <a:rPr lang="vi-VN" b="0" i="0" dirty="0">
                <a:solidFill>
                  <a:srgbClr val="333333"/>
                </a:solidFill>
                <a:effectLst/>
                <a:latin typeface="-apple-system"/>
              </a:rPr>
              <a:t>, hay </a:t>
            </a:r>
            <a:r>
              <a:rPr lang="vi-VN" b="0" i="0" dirty="0" err="1">
                <a:solidFill>
                  <a:srgbClr val="333333"/>
                </a:solidFill>
                <a:effectLst/>
                <a:latin typeface="-apple-system"/>
              </a:rPr>
              <a:t>Builder</a:t>
            </a:r>
            <a:r>
              <a:rPr lang="vi-VN" b="0" i="0" dirty="0">
                <a:solidFill>
                  <a:srgbClr val="333333"/>
                </a:solidFill>
                <a:effectLst/>
                <a:latin typeface="-apple-system"/>
              </a:rPr>
              <a:t> (linh hoạt nhưng phức tạp hơn)</a:t>
            </a:r>
          </a:p>
          <a:p>
            <a:pPr algn="l">
              <a:buFont typeface="Arial" panose="020B0604020202020204" pitchFamily="34" charset="0"/>
              <a:buChar char="•"/>
            </a:pPr>
            <a:r>
              <a:rPr lang="vi-VN" b="1" i="0" dirty="0" err="1">
                <a:solidFill>
                  <a:srgbClr val="333333"/>
                </a:solidFill>
                <a:effectLst/>
                <a:latin typeface="-apple-system"/>
              </a:rPr>
              <a:t>Builder</a:t>
            </a:r>
            <a:r>
              <a:rPr lang="vi-VN" b="0" i="0" dirty="0">
                <a:solidFill>
                  <a:srgbClr val="333333"/>
                </a:solidFill>
                <a:effectLst/>
                <a:latin typeface="-apple-system"/>
              </a:rPr>
              <a:t> tập trung vào việc xây dựng các đối tượng phức tạp theo từng bước. </a:t>
            </a:r>
            <a:r>
              <a:rPr lang="vi-VN" b="1" i="0" dirty="0" err="1">
                <a:solidFill>
                  <a:srgbClr val="333333"/>
                </a:solidFill>
                <a:effectLst/>
                <a:latin typeface="-apple-system"/>
              </a:rPr>
              <a:t>Abstract</a:t>
            </a:r>
            <a:r>
              <a:rPr lang="vi-VN" b="1" i="0" dirty="0">
                <a:solidFill>
                  <a:srgbClr val="333333"/>
                </a:solidFill>
                <a:effectLst/>
                <a:latin typeface="-apple-system"/>
              </a:rPr>
              <a:t> </a:t>
            </a:r>
            <a:r>
              <a:rPr lang="vi-VN" b="1" i="0" dirty="0" err="1">
                <a:solidFill>
                  <a:srgbClr val="333333"/>
                </a:solidFill>
                <a:effectLst/>
                <a:latin typeface="-apple-system"/>
              </a:rPr>
              <a:t>Factory</a:t>
            </a:r>
            <a:r>
              <a:rPr lang="vi-VN" b="0" i="0" dirty="0">
                <a:solidFill>
                  <a:srgbClr val="333333"/>
                </a:solidFill>
                <a:effectLst/>
                <a:latin typeface="-apple-system"/>
              </a:rPr>
              <a:t> chuyên tạo các </a:t>
            </a:r>
            <a:r>
              <a:rPr lang="vi-VN" b="0" i="0" dirty="0" err="1">
                <a:solidFill>
                  <a:srgbClr val="333333"/>
                </a:solidFill>
                <a:effectLst/>
                <a:latin typeface="-apple-system"/>
              </a:rPr>
              <a:t>class</a:t>
            </a:r>
            <a:r>
              <a:rPr lang="vi-VN" b="0" i="0" dirty="0">
                <a:solidFill>
                  <a:srgbClr val="333333"/>
                </a:solidFill>
                <a:effectLst/>
                <a:latin typeface="-apple-system"/>
              </a:rPr>
              <a:t> gom các đối tượng liên quan. </a:t>
            </a:r>
            <a:r>
              <a:rPr lang="vi-VN" b="1" i="0" dirty="0" err="1">
                <a:solidFill>
                  <a:srgbClr val="333333"/>
                </a:solidFill>
                <a:effectLst/>
                <a:latin typeface="-apple-system"/>
              </a:rPr>
              <a:t>Abstract</a:t>
            </a:r>
            <a:r>
              <a:rPr lang="vi-VN" b="1" i="0" dirty="0">
                <a:solidFill>
                  <a:srgbClr val="333333"/>
                </a:solidFill>
                <a:effectLst/>
                <a:latin typeface="-apple-system"/>
              </a:rPr>
              <a:t> </a:t>
            </a:r>
            <a:r>
              <a:rPr lang="vi-VN" b="1" i="0" dirty="0" err="1">
                <a:solidFill>
                  <a:srgbClr val="333333"/>
                </a:solidFill>
                <a:effectLst/>
                <a:latin typeface="-apple-system"/>
              </a:rPr>
              <a:t>Factory</a:t>
            </a:r>
            <a:r>
              <a:rPr lang="vi-VN" b="0" i="0" dirty="0">
                <a:solidFill>
                  <a:srgbClr val="333333"/>
                </a:solidFill>
                <a:effectLst/>
                <a:latin typeface="-apple-system"/>
              </a:rPr>
              <a:t> trả lại </a:t>
            </a:r>
            <a:r>
              <a:rPr lang="vi-VN" b="0" i="0" dirty="0" err="1">
                <a:solidFill>
                  <a:srgbClr val="333333"/>
                </a:solidFill>
                <a:effectLst/>
                <a:latin typeface="-apple-system"/>
              </a:rPr>
              <a:t>Object</a:t>
            </a:r>
            <a:r>
              <a:rPr lang="vi-VN" b="0" i="0" dirty="0">
                <a:solidFill>
                  <a:srgbClr val="333333"/>
                </a:solidFill>
                <a:effectLst/>
                <a:latin typeface="-apple-system"/>
              </a:rPr>
              <a:t> ngay lập tức, trong khi </a:t>
            </a:r>
            <a:r>
              <a:rPr lang="vi-VN" b="1" i="0" dirty="0" err="1">
                <a:solidFill>
                  <a:srgbClr val="333333"/>
                </a:solidFill>
                <a:effectLst/>
                <a:latin typeface="-apple-system"/>
              </a:rPr>
              <a:t>Builder</a:t>
            </a:r>
            <a:r>
              <a:rPr lang="vi-VN" b="0" i="0" dirty="0">
                <a:solidFill>
                  <a:srgbClr val="333333"/>
                </a:solidFill>
                <a:effectLst/>
                <a:latin typeface="-apple-system"/>
              </a:rPr>
              <a:t> cho phép bạn chạy một số bước xây dựng bổ sung trước khi tìm nạp đối tượng.</a:t>
            </a:r>
          </a:p>
          <a:p>
            <a:pPr algn="l">
              <a:buFont typeface="Arial" panose="020B0604020202020204" pitchFamily="34" charset="0"/>
              <a:buChar char="•"/>
            </a:pPr>
            <a:r>
              <a:rPr lang="vi-VN" b="0" i="0" dirty="0">
                <a:solidFill>
                  <a:srgbClr val="333333"/>
                </a:solidFill>
                <a:effectLst/>
                <a:latin typeface="-apple-system"/>
              </a:rPr>
              <a:t>Các lớp </a:t>
            </a:r>
            <a:r>
              <a:rPr lang="vi-VN" b="1" i="0" dirty="0" err="1">
                <a:solidFill>
                  <a:srgbClr val="333333"/>
                </a:solidFill>
                <a:effectLst/>
                <a:latin typeface="-apple-system"/>
              </a:rPr>
              <a:t>Abstract</a:t>
            </a:r>
            <a:r>
              <a:rPr lang="vi-VN" b="1" i="0" dirty="0">
                <a:solidFill>
                  <a:srgbClr val="333333"/>
                </a:solidFill>
                <a:effectLst/>
                <a:latin typeface="-apple-system"/>
              </a:rPr>
              <a:t> </a:t>
            </a:r>
            <a:r>
              <a:rPr lang="vi-VN" b="1" i="0" dirty="0" err="1">
                <a:solidFill>
                  <a:srgbClr val="333333"/>
                </a:solidFill>
                <a:effectLst/>
                <a:latin typeface="-apple-system"/>
              </a:rPr>
              <a:t>Factory</a:t>
            </a:r>
            <a:r>
              <a:rPr lang="vi-VN" b="0" i="0" dirty="0">
                <a:solidFill>
                  <a:srgbClr val="333333"/>
                </a:solidFill>
                <a:effectLst/>
                <a:latin typeface="-apple-system"/>
              </a:rPr>
              <a:t> thường dựa trên một tập hợp các </a:t>
            </a:r>
            <a:r>
              <a:rPr lang="vi-VN" b="1" i="0" dirty="0" err="1">
                <a:solidFill>
                  <a:srgbClr val="333333"/>
                </a:solidFill>
                <a:effectLst/>
                <a:latin typeface="-apple-system"/>
              </a:rPr>
              <a:t>Factory</a:t>
            </a:r>
            <a:r>
              <a:rPr lang="vi-VN" b="1" i="0" dirty="0">
                <a:solidFill>
                  <a:srgbClr val="333333"/>
                </a:solidFill>
                <a:effectLst/>
                <a:latin typeface="-apple-system"/>
              </a:rPr>
              <a:t> </a:t>
            </a:r>
            <a:r>
              <a:rPr lang="vi-VN" b="1" i="0" dirty="0" err="1">
                <a:solidFill>
                  <a:srgbClr val="333333"/>
                </a:solidFill>
                <a:effectLst/>
                <a:latin typeface="-apple-system"/>
              </a:rPr>
              <a:t>Method</a:t>
            </a:r>
            <a:r>
              <a:rPr lang="vi-VN" b="0" i="0" dirty="0">
                <a:solidFill>
                  <a:srgbClr val="333333"/>
                </a:solidFill>
                <a:effectLst/>
                <a:latin typeface="-apple-system"/>
              </a:rPr>
              <a:t>, nhưng bạn cũng có thể sử dụng </a:t>
            </a:r>
            <a:r>
              <a:rPr lang="vi-VN" b="1" i="0" dirty="0" err="1">
                <a:solidFill>
                  <a:srgbClr val="333333"/>
                </a:solidFill>
                <a:effectLst/>
                <a:latin typeface="-apple-system"/>
              </a:rPr>
              <a:t>Prototype</a:t>
            </a:r>
            <a:r>
              <a:rPr lang="vi-VN" b="0" i="0" dirty="0">
                <a:solidFill>
                  <a:srgbClr val="333333"/>
                </a:solidFill>
                <a:effectLst/>
                <a:latin typeface="-apple-system"/>
              </a:rPr>
              <a:t> để soạn các phương thức trên các lớp này.</a:t>
            </a:r>
          </a:p>
          <a:p>
            <a:pPr algn="l">
              <a:buFont typeface="Arial" panose="020B0604020202020204" pitchFamily="34" charset="0"/>
              <a:buChar char="•"/>
            </a:pPr>
            <a:r>
              <a:rPr lang="vi-VN" b="1" i="0" dirty="0" err="1">
                <a:solidFill>
                  <a:srgbClr val="333333"/>
                </a:solidFill>
                <a:effectLst/>
                <a:latin typeface="-apple-system"/>
              </a:rPr>
              <a:t>Abstract</a:t>
            </a:r>
            <a:r>
              <a:rPr lang="vi-VN" b="1" i="0" dirty="0">
                <a:solidFill>
                  <a:srgbClr val="333333"/>
                </a:solidFill>
                <a:effectLst/>
                <a:latin typeface="-apple-system"/>
              </a:rPr>
              <a:t> </a:t>
            </a:r>
            <a:r>
              <a:rPr lang="vi-VN" b="1" i="0" dirty="0" err="1">
                <a:solidFill>
                  <a:srgbClr val="333333"/>
                </a:solidFill>
                <a:effectLst/>
                <a:latin typeface="-apple-system"/>
              </a:rPr>
              <a:t>Factory</a:t>
            </a:r>
            <a:r>
              <a:rPr lang="vi-VN" b="0" i="0" dirty="0">
                <a:solidFill>
                  <a:srgbClr val="333333"/>
                </a:solidFill>
                <a:effectLst/>
                <a:latin typeface="-apple-system"/>
              </a:rPr>
              <a:t> có thể phục vụ như một giải pháp thay thế cho </a:t>
            </a:r>
            <a:r>
              <a:rPr lang="vi-VN" b="1" i="0" dirty="0" err="1">
                <a:solidFill>
                  <a:srgbClr val="333333"/>
                </a:solidFill>
                <a:effectLst/>
                <a:latin typeface="-apple-system"/>
              </a:rPr>
              <a:t>Facade</a:t>
            </a:r>
            <a:r>
              <a:rPr lang="vi-VN" b="0" i="0" dirty="0">
                <a:solidFill>
                  <a:srgbClr val="333333"/>
                </a:solidFill>
                <a:effectLst/>
                <a:latin typeface="-apple-system"/>
              </a:rPr>
              <a:t> khi bạn chỉ muốn ẩn cách các đối tượng hệ thống con được tạo ra khỏi </a:t>
            </a:r>
            <a:r>
              <a:rPr lang="vi-VN" b="0" i="0" dirty="0" err="1">
                <a:solidFill>
                  <a:srgbClr val="333333"/>
                </a:solidFill>
                <a:effectLst/>
                <a:latin typeface="-apple-system"/>
              </a:rPr>
              <a:t>code</a:t>
            </a:r>
            <a:r>
              <a:rPr lang="vi-VN" b="0" i="0" dirty="0">
                <a:solidFill>
                  <a:srgbClr val="333333"/>
                </a:solidFill>
                <a:effectLst/>
                <a:latin typeface="-apple-system"/>
              </a:rPr>
              <a:t> </a:t>
            </a:r>
            <a:r>
              <a:rPr lang="vi-VN" b="0" i="0" dirty="0" err="1">
                <a:solidFill>
                  <a:srgbClr val="333333"/>
                </a:solidFill>
                <a:effectLst/>
                <a:latin typeface="-apple-system"/>
              </a:rPr>
              <a:t>client</a:t>
            </a:r>
            <a:r>
              <a:rPr lang="vi-VN" b="0" i="0" dirty="0">
                <a:solidFill>
                  <a:srgbClr val="333333"/>
                </a:solidFill>
                <a:effectLst/>
                <a:latin typeface="-apple-system"/>
              </a:rPr>
              <a:t>.</a:t>
            </a:r>
          </a:p>
          <a:p>
            <a:pPr algn="l">
              <a:buFont typeface="Arial" panose="020B0604020202020204" pitchFamily="34" charset="0"/>
              <a:buChar char="•"/>
            </a:pPr>
            <a:r>
              <a:rPr lang="vi-VN" b="0" i="0" dirty="0">
                <a:solidFill>
                  <a:srgbClr val="333333"/>
                </a:solidFill>
                <a:effectLst/>
                <a:latin typeface="-apple-system"/>
              </a:rPr>
              <a:t>Bạn có thể sử dụng </a:t>
            </a:r>
            <a:r>
              <a:rPr lang="vi-VN" b="1" i="0" dirty="0" err="1">
                <a:solidFill>
                  <a:srgbClr val="333333"/>
                </a:solidFill>
                <a:effectLst/>
                <a:latin typeface="-apple-system"/>
              </a:rPr>
              <a:t>Abstract</a:t>
            </a:r>
            <a:r>
              <a:rPr lang="vi-VN" b="1" i="0" dirty="0">
                <a:solidFill>
                  <a:srgbClr val="333333"/>
                </a:solidFill>
                <a:effectLst/>
                <a:latin typeface="-apple-system"/>
              </a:rPr>
              <a:t> </a:t>
            </a:r>
            <a:r>
              <a:rPr lang="vi-VN" b="1" i="0" dirty="0" err="1">
                <a:solidFill>
                  <a:srgbClr val="333333"/>
                </a:solidFill>
                <a:effectLst/>
                <a:latin typeface="-apple-system"/>
              </a:rPr>
              <a:t>Factory</a:t>
            </a:r>
            <a:r>
              <a:rPr lang="vi-VN" b="0" i="0" dirty="0">
                <a:solidFill>
                  <a:srgbClr val="333333"/>
                </a:solidFill>
                <a:effectLst/>
                <a:latin typeface="-apple-system"/>
              </a:rPr>
              <a:t> cùng với </a:t>
            </a:r>
            <a:r>
              <a:rPr lang="vi-VN" b="1" i="0" dirty="0" err="1">
                <a:solidFill>
                  <a:srgbClr val="333333"/>
                </a:solidFill>
                <a:effectLst/>
                <a:latin typeface="-apple-system"/>
              </a:rPr>
              <a:t>Bridge</a:t>
            </a:r>
            <a:r>
              <a:rPr lang="vi-VN" b="0" i="0" dirty="0">
                <a:solidFill>
                  <a:srgbClr val="333333"/>
                </a:solidFill>
                <a:effectLst/>
                <a:latin typeface="-apple-system"/>
              </a:rPr>
              <a:t>. Việc ghép nối này rất hữu ích khi một số trừu tượng được xác định bởi </a:t>
            </a:r>
            <a:r>
              <a:rPr lang="vi-VN" b="1" i="0" dirty="0" err="1">
                <a:solidFill>
                  <a:srgbClr val="333333"/>
                </a:solidFill>
                <a:effectLst/>
                <a:latin typeface="-apple-system"/>
              </a:rPr>
              <a:t>Bridge</a:t>
            </a:r>
            <a:r>
              <a:rPr lang="vi-VN" b="0" i="0" dirty="0">
                <a:solidFill>
                  <a:srgbClr val="333333"/>
                </a:solidFill>
                <a:effectLst/>
                <a:latin typeface="-apple-system"/>
              </a:rPr>
              <a:t> chỉ có thể hoạt động với các triển khai cụ thể. Trong trường hợp này, </a:t>
            </a:r>
            <a:r>
              <a:rPr lang="vi-VN" b="1" i="0" dirty="0" err="1">
                <a:solidFill>
                  <a:srgbClr val="333333"/>
                </a:solidFill>
                <a:effectLst/>
                <a:latin typeface="-apple-system"/>
              </a:rPr>
              <a:t>Abstract</a:t>
            </a:r>
            <a:r>
              <a:rPr lang="vi-VN" b="1" i="0" dirty="0">
                <a:solidFill>
                  <a:srgbClr val="333333"/>
                </a:solidFill>
                <a:effectLst/>
                <a:latin typeface="-apple-system"/>
              </a:rPr>
              <a:t> </a:t>
            </a:r>
            <a:r>
              <a:rPr lang="vi-VN" b="1" i="0" dirty="0" err="1">
                <a:solidFill>
                  <a:srgbClr val="333333"/>
                </a:solidFill>
                <a:effectLst/>
                <a:latin typeface="-apple-system"/>
              </a:rPr>
              <a:t>Factory</a:t>
            </a:r>
            <a:r>
              <a:rPr lang="vi-VN" b="0" i="0" dirty="0">
                <a:solidFill>
                  <a:srgbClr val="333333"/>
                </a:solidFill>
                <a:effectLst/>
                <a:latin typeface="-apple-system"/>
              </a:rPr>
              <a:t> có thể đóng gói các quan hệ này và ẩn sự phức tạp khỏi </a:t>
            </a:r>
            <a:r>
              <a:rPr lang="vi-VN" b="0" i="0" dirty="0" err="1">
                <a:solidFill>
                  <a:srgbClr val="333333"/>
                </a:solidFill>
                <a:effectLst/>
                <a:latin typeface="-apple-system"/>
              </a:rPr>
              <a:t>code</a:t>
            </a:r>
            <a:r>
              <a:rPr lang="vi-VN" b="0" i="0" dirty="0">
                <a:solidFill>
                  <a:srgbClr val="333333"/>
                </a:solidFill>
                <a:effectLst/>
                <a:latin typeface="-apple-system"/>
              </a:rPr>
              <a:t> </a:t>
            </a:r>
            <a:r>
              <a:rPr lang="vi-VN" b="0" i="0" dirty="0" err="1">
                <a:solidFill>
                  <a:srgbClr val="333333"/>
                </a:solidFill>
                <a:effectLst/>
                <a:latin typeface="-apple-system"/>
              </a:rPr>
              <a:t>client</a:t>
            </a:r>
            <a:r>
              <a:rPr lang="vi-VN" b="0" i="0" dirty="0">
                <a:solidFill>
                  <a:srgbClr val="333333"/>
                </a:solidFill>
                <a:effectLst/>
                <a:latin typeface="-apple-system"/>
              </a:rPr>
              <a:t>.</a:t>
            </a:r>
          </a:p>
          <a:p>
            <a:endParaRPr lang="en-US" dirty="0"/>
          </a:p>
        </p:txBody>
      </p:sp>
    </p:spTree>
    <p:extLst>
      <p:ext uri="{BB962C8B-B14F-4D97-AF65-F5344CB8AC3E}">
        <p14:creationId xmlns:p14="http://schemas.microsoft.com/office/powerpoint/2010/main" val="1693774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D6B15-12F9-AC37-DAF8-66CB829FA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E5DD94-326E-9A8F-BF3B-142D8F96EBAA}"/>
              </a:ext>
            </a:extLst>
          </p:cNvPr>
          <p:cNvSpPr>
            <a:spLocks noGrp="1"/>
          </p:cNvSpPr>
          <p:nvPr>
            <p:ph type="ctrTitle"/>
          </p:nvPr>
        </p:nvSpPr>
        <p:spPr>
          <a:xfrm>
            <a:off x="4833694" y="544285"/>
            <a:ext cx="6594768" cy="3445329"/>
          </a:xfrm>
        </p:spPr>
        <p:txBody>
          <a:bodyPr>
            <a:normAutofit/>
          </a:bodyPr>
          <a:lstStyle/>
          <a:p>
            <a:r>
              <a:rPr lang="en-US" dirty="0"/>
              <a:t>demo</a:t>
            </a:r>
          </a:p>
        </p:txBody>
      </p:sp>
      <p:pic>
        <p:nvPicPr>
          <p:cNvPr id="13" name="Picture Placeholder 12" descr="Low angle view of tall buildings">
            <a:extLst>
              <a:ext uri="{FF2B5EF4-FFF2-40B4-BE49-F238E27FC236}">
                <a16:creationId xmlns:a16="http://schemas.microsoft.com/office/drawing/2014/main" id="{2D232343-8E11-E53C-BA49-6E6FEC48F51A}"/>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AE24EF39-9CF8-FFF7-D349-96D3FB52B4C3}"/>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B566B636-681B-24CB-7188-C3226FB085B7}"/>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400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5268060"/>
            <a:ext cx="6338887" cy="700940"/>
          </a:xfrm>
        </p:spPr>
        <p:txBody>
          <a:bodyPr>
            <a:normAutofit/>
          </a:bodyPr>
          <a:lstStyle/>
          <a:p>
            <a:pPr algn="ctr"/>
            <a:r>
              <a:rPr lang="en-US" dirty="0"/>
              <a:t>ABSTRACT FACTORY</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pic>
        <p:nvPicPr>
          <p:cNvPr id="5" name="Picture 4">
            <a:extLst>
              <a:ext uri="{FF2B5EF4-FFF2-40B4-BE49-F238E27FC236}">
                <a16:creationId xmlns:a16="http://schemas.microsoft.com/office/drawing/2014/main" id="{00F6C5A5-182E-4C0F-C563-5C79E657E306}"/>
              </a:ext>
            </a:extLst>
          </p:cNvPr>
          <p:cNvPicPr>
            <a:picLocks noChangeAspect="1"/>
          </p:cNvPicPr>
          <p:nvPr/>
        </p:nvPicPr>
        <p:blipFill>
          <a:blip r:embed="rId3"/>
          <a:stretch>
            <a:fillRect/>
          </a:stretch>
        </p:blipFill>
        <p:spPr>
          <a:xfrm>
            <a:off x="4058816" y="0"/>
            <a:ext cx="8133184" cy="5268060"/>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err="1"/>
              <a:t>Giới</a:t>
            </a:r>
            <a:r>
              <a:rPr lang="en-US" dirty="0"/>
              <a:t> </a:t>
            </a:r>
            <a:r>
              <a:rPr lang="en-US" dirty="0" err="1"/>
              <a:t>thiệu</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err="1"/>
              <a:t>Giới</a:t>
            </a:r>
            <a:r>
              <a:rPr lang="en-US" dirty="0"/>
              <a:t> </a:t>
            </a:r>
            <a:r>
              <a:rPr lang="en-US" dirty="0" err="1"/>
              <a:t>thiệu</a:t>
            </a:r>
            <a:endParaRPr lang="en-US" dirty="0"/>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622040" y="1890465"/>
            <a:ext cx="6597650" cy="3295650"/>
          </a:xfrm>
        </p:spPr>
        <p:txBody>
          <a:bodyPr vert="horz" lIns="91440" tIns="45720" rIns="91440" bIns="45720" rtlCol="0" anchor="t">
            <a:normAutofit/>
          </a:bodyPr>
          <a:lstStyle/>
          <a:p>
            <a:r>
              <a:rPr lang="vi-VN" sz="2000" b="1" i="0" dirty="0" err="1">
                <a:solidFill>
                  <a:srgbClr val="1B1B1B"/>
                </a:solidFill>
                <a:effectLst/>
                <a:latin typeface="Open Sans" panose="020B0606030504020204" pitchFamily="34" charset="0"/>
              </a:rPr>
              <a:t>Abstract</a:t>
            </a:r>
            <a:r>
              <a:rPr lang="vi-VN" sz="2000" b="1" i="0" dirty="0">
                <a:solidFill>
                  <a:srgbClr val="1B1B1B"/>
                </a:solidFill>
                <a:effectLst/>
                <a:latin typeface="Open Sans" panose="020B0606030504020204" pitchFamily="34" charset="0"/>
              </a:rPr>
              <a:t> </a:t>
            </a:r>
            <a:r>
              <a:rPr lang="vi-VN" sz="2000" b="1" i="0" dirty="0" err="1">
                <a:solidFill>
                  <a:srgbClr val="1B1B1B"/>
                </a:solidFill>
                <a:effectLst/>
                <a:latin typeface="Open Sans" panose="020B0606030504020204" pitchFamily="34" charset="0"/>
              </a:rPr>
              <a:t>factory</a:t>
            </a:r>
            <a:r>
              <a:rPr lang="vi-VN" sz="2000" b="1" i="0" dirty="0">
                <a:solidFill>
                  <a:srgbClr val="1B1B1B"/>
                </a:solidFill>
                <a:effectLst/>
                <a:latin typeface="Open Sans" panose="020B0606030504020204" pitchFamily="34" charset="0"/>
              </a:rPr>
              <a:t> là một </a:t>
            </a:r>
            <a:r>
              <a:rPr lang="vi-VN" sz="2000" b="1" i="0" dirty="0" err="1">
                <a:solidFill>
                  <a:srgbClr val="1B1B1B"/>
                </a:solidFill>
                <a:effectLst/>
                <a:latin typeface="Open Sans" panose="020B0606030504020204" pitchFamily="34" charset="0"/>
              </a:rPr>
              <a:t>pattern</a:t>
            </a:r>
            <a:r>
              <a:rPr lang="vi-VN" sz="2000" b="1" i="0" dirty="0">
                <a:solidFill>
                  <a:srgbClr val="1B1B1B"/>
                </a:solidFill>
                <a:effectLst/>
                <a:latin typeface="Open Sans" panose="020B0606030504020204" pitchFamily="34" charset="0"/>
              </a:rPr>
              <a:t> dành cho thiết kế hướng đối tượng trong phần mềm, nó cung cấp một </a:t>
            </a:r>
            <a:r>
              <a:rPr lang="vi-VN" sz="2000" b="1" i="0" dirty="0" err="1">
                <a:solidFill>
                  <a:srgbClr val="1B1B1B"/>
                </a:solidFill>
                <a:effectLst/>
                <a:latin typeface="Open Sans" panose="020B0606030504020204" pitchFamily="34" charset="0"/>
              </a:rPr>
              <a:t>một</a:t>
            </a:r>
            <a:r>
              <a:rPr lang="vi-VN" sz="2000" b="1" i="0" dirty="0">
                <a:solidFill>
                  <a:srgbClr val="1B1B1B"/>
                </a:solidFill>
                <a:effectLst/>
                <a:latin typeface="Open Sans" panose="020B0606030504020204" pitchFamily="34" charset="0"/>
              </a:rPr>
              <a:t> lớp giao diện có chức năng tạo ra các đối tượng liên quan mà không chỉ ra những lớp cụ thể nào ở thời điểm thiết kế. Nó được xếp vào loại </a:t>
            </a:r>
            <a:r>
              <a:rPr lang="vi-VN" sz="2000" b="1" i="0" dirty="0" err="1">
                <a:solidFill>
                  <a:srgbClr val="1B1B1B"/>
                </a:solidFill>
                <a:effectLst/>
                <a:latin typeface="Open Sans" panose="020B0606030504020204" pitchFamily="34" charset="0"/>
              </a:rPr>
              <a:t>design</a:t>
            </a:r>
            <a:r>
              <a:rPr lang="vi-VN" sz="2000" b="1" i="0" dirty="0">
                <a:solidFill>
                  <a:srgbClr val="1B1B1B"/>
                </a:solidFill>
                <a:effectLst/>
                <a:latin typeface="Open Sans" panose="020B0606030504020204" pitchFamily="34" charset="0"/>
              </a:rPr>
              <a:t> </a:t>
            </a:r>
            <a:r>
              <a:rPr lang="vi-VN" sz="2000" b="1" i="0" dirty="0" err="1">
                <a:solidFill>
                  <a:srgbClr val="1B1B1B"/>
                </a:solidFill>
                <a:effectLst/>
                <a:latin typeface="Open Sans" panose="020B0606030504020204" pitchFamily="34" charset="0"/>
              </a:rPr>
              <a:t>pattern</a:t>
            </a:r>
            <a:r>
              <a:rPr lang="vi-VN" sz="2000" b="1" i="0" dirty="0">
                <a:solidFill>
                  <a:srgbClr val="1B1B1B"/>
                </a:solidFill>
                <a:effectLst/>
                <a:latin typeface="Open Sans" panose="020B0606030504020204" pitchFamily="34" charset="0"/>
              </a:rPr>
              <a:t> </a:t>
            </a:r>
            <a:r>
              <a:rPr lang="vi-VN" sz="2000" b="1" i="0" dirty="0" err="1">
                <a:solidFill>
                  <a:srgbClr val="1B1B1B"/>
                </a:solidFill>
                <a:effectLst/>
                <a:latin typeface="Open Sans" panose="020B0606030504020204" pitchFamily="34" charset="0"/>
              </a:rPr>
              <a:t>creational</a:t>
            </a:r>
            <a:r>
              <a:rPr lang="vi-VN" sz="2000" b="1" i="0" dirty="0">
                <a:solidFill>
                  <a:srgbClr val="1B1B1B"/>
                </a:solidFill>
                <a:effectLst/>
                <a:latin typeface="Open Sans" panose="020B0606030504020204" pitchFamily="34" charset="0"/>
              </a:rPr>
              <a:t> </a:t>
            </a:r>
            <a:r>
              <a:rPr lang="vi-VN" sz="2000" b="1" i="0" dirty="0" err="1">
                <a:solidFill>
                  <a:srgbClr val="1B1B1B"/>
                </a:solidFill>
                <a:effectLst/>
                <a:latin typeface="Open Sans" panose="020B0606030504020204" pitchFamily="34" charset="0"/>
              </a:rPr>
              <a:t>design</a:t>
            </a:r>
            <a:r>
              <a:rPr lang="vi-VN" sz="2000" b="1" i="0" dirty="0">
                <a:solidFill>
                  <a:srgbClr val="1B1B1B"/>
                </a:solidFill>
                <a:effectLst/>
                <a:latin typeface="Open Sans" panose="020B0606030504020204" pitchFamily="34" charset="0"/>
              </a:rPr>
              <a:t>.</a:t>
            </a:r>
            <a:endParaRPr lang="en-US" sz="2000" b="1" dirty="0">
              <a:solidFill>
                <a:schemeClr val="tx1"/>
              </a:solidFill>
            </a:endParaRP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4" name="Picture 3">
            <a:extLst>
              <a:ext uri="{FF2B5EF4-FFF2-40B4-BE49-F238E27FC236}">
                <a16:creationId xmlns:a16="http://schemas.microsoft.com/office/drawing/2014/main" id="{01678FC1-219D-2854-DE40-7DF36BEAA179}"/>
              </a:ext>
            </a:extLst>
          </p:cNvPr>
          <p:cNvPicPr>
            <a:picLocks noChangeAspect="1"/>
          </p:cNvPicPr>
          <p:nvPr/>
        </p:nvPicPr>
        <p:blipFill>
          <a:blip r:embed="rId3"/>
          <a:stretch>
            <a:fillRect/>
          </a:stretch>
        </p:blipFill>
        <p:spPr>
          <a:xfrm>
            <a:off x="3153747" y="3543830"/>
            <a:ext cx="4973215" cy="3221272"/>
          </a:xfrm>
          <a:prstGeom prst="rect">
            <a:avLst/>
          </a:prstGeom>
        </p:spPr>
      </p:pic>
    </p:spTree>
    <p:extLst>
      <p:ext uri="{BB962C8B-B14F-4D97-AF65-F5344CB8AC3E}">
        <p14:creationId xmlns:p14="http://schemas.microsoft.com/office/powerpoint/2010/main" val="1346372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VÍ </a:t>
            </a:r>
            <a:r>
              <a:rPr lang="en-US" dirty="0" err="1"/>
              <a:t>dụ</a:t>
            </a:r>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889768" cy="2039341"/>
          </a:xfrm>
        </p:spPr>
        <p:txBody>
          <a:bodyPr/>
          <a:lstStyle/>
          <a:p>
            <a:r>
              <a:rPr lang="en-US" dirty="0" err="1"/>
              <a:t>Ví</a:t>
            </a:r>
            <a:r>
              <a:rPr lang="en-US" dirty="0"/>
              <a:t> </a:t>
            </a:r>
            <a:r>
              <a:rPr lang="en-US" dirty="0" err="1"/>
              <a:t>dụ</a:t>
            </a:r>
            <a:endParaRPr lang="en-US" dirty="0"/>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520439" y="2043404"/>
            <a:ext cx="8133495" cy="4216868"/>
          </a:xfrm>
        </p:spPr>
        <p:txBody>
          <a:bodyPr>
            <a:normAutofit/>
          </a:bodyPr>
          <a:lstStyle/>
          <a:p>
            <a:r>
              <a:rPr lang="vi-VN" b="0" i="0" dirty="0">
                <a:solidFill>
                  <a:srgbClr val="555555"/>
                </a:solidFill>
                <a:effectLst/>
                <a:latin typeface="Lora" pitchFamily="2" charset="0"/>
              </a:rPr>
              <a:t>Một công ty đồ nội thất chuyên sản xuất ghế: ghế nhựa và ghế gỗ Với tình hình kinh doanh ngày càng thuận </a:t>
            </a:r>
            <a:r>
              <a:rPr lang="vi-VN" b="0" i="0" dirty="0" err="1">
                <a:solidFill>
                  <a:srgbClr val="555555"/>
                </a:solidFill>
                <a:effectLst/>
                <a:latin typeface="Lora" pitchFamily="2" charset="0"/>
              </a:rPr>
              <a:t>thợi</a:t>
            </a:r>
            <a:r>
              <a:rPr lang="vi-VN" b="0" i="0" dirty="0">
                <a:solidFill>
                  <a:srgbClr val="555555"/>
                </a:solidFill>
                <a:effectLst/>
                <a:latin typeface="Lora" pitchFamily="2" charset="0"/>
              </a:rPr>
              <a:t> nên công ty quyết định mở rộng thêm sản xuất bàn Với lợi thế là đã có kinh nghiệm từ sản xuất ghế nên công ty vẫn giữ chất liệu là nhựa và gỗ cho sản xuất bàn. Tuy nhiên, quy trình sản xuất ghế/ bàn theo từng chất liệu là khác nhau. Nên công ty tách ra là nhà máy 1 cho sản xuất vật liệu bằng nhựa 1 cho sản xuất vật liệu bằng gỗ nhưng cả 2 đều có thể sản xuất ghế và bàn Khi khách hàng cần mua một món đồ nào, khách hàng chỉ cần đến cửa hàng để mua Khi đó ứng với từng hàng hóa và vật liệu sẽ được chuyển về phân xưởng tương ứng để sản xuất ra bàn và ghế</a:t>
            </a:r>
            <a:r>
              <a:rPr lang="en-US" b="0" i="0" dirty="0">
                <a:solidFill>
                  <a:srgbClr val="555555"/>
                </a:solidFill>
                <a:effectLst/>
                <a:latin typeface="Lora" pitchFamily="2" charset="0"/>
              </a:rPr>
              <a:t>.</a:t>
            </a:r>
            <a:endParaRPr lang="en-US" dirty="0"/>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err="1"/>
              <a:t>Cấu</a:t>
            </a:r>
            <a:r>
              <a:rPr lang="en-US" dirty="0"/>
              <a:t> </a:t>
            </a:r>
            <a:r>
              <a:rPr lang="en-US" dirty="0" err="1"/>
              <a:t>trúc</a:t>
            </a:r>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err="1"/>
              <a:t>Cấu</a:t>
            </a:r>
            <a:r>
              <a:rPr lang="en-US" dirty="0"/>
              <a:t> </a:t>
            </a:r>
            <a:r>
              <a:rPr lang="en-US" dirty="0" err="1"/>
              <a:t>trúc</a:t>
            </a:r>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11" name="Content Placeholder 10">
            <a:extLst>
              <a:ext uri="{FF2B5EF4-FFF2-40B4-BE49-F238E27FC236}">
                <a16:creationId xmlns:a16="http://schemas.microsoft.com/office/drawing/2014/main" id="{834525CF-E6C3-F183-926C-D0F796B63D55}"/>
              </a:ext>
            </a:extLst>
          </p:cNvPr>
          <p:cNvPicPr>
            <a:picLocks noGrp="1" noChangeAspect="1"/>
          </p:cNvPicPr>
          <p:nvPr>
            <p:ph sz="half" idx="14"/>
          </p:nvPr>
        </p:nvPicPr>
        <p:blipFill>
          <a:blip r:embed="rId3"/>
          <a:stretch>
            <a:fillRect/>
          </a:stretch>
        </p:blipFill>
        <p:spPr>
          <a:xfrm>
            <a:off x="2730953" y="1802330"/>
            <a:ext cx="6058483" cy="4303021"/>
          </a:xfrm>
        </p:spPr>
      </p:pic>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8DDC3-9B4B-3E31-3CA4-C2C74FAAF8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80885E-24DB-D856-915F-85681F3EDC7F}"/>
              </a:ext>
            </a:extLst>
          </p:cNvPr>
          <p:cNvSpPr>
            <a:spLocks noGrp="1"/>
          </p:cNvSpPr>
          <p:nvPr>
            <p:ph type="title"/>
          </p:nvPr>
        </p:nvSpPr>
        <p:spPr>
          <a:xfrm>
            <a:off x="771736" y="896112"/>
            <a:ext cx="9389288" cy="1362456"/>
          </a:xfrm>
        </p:spPr>
        <p:txBody>
          <a:bodyPr/>
          <a:lstStyle/>
          <a:p>
            <a:r>
              <a:rPr lang="en-US" dirty="0" err="1"/>
              <a:t>Cấu</a:t>
            </a:r>
            <a:r>
              <a:rPr lang="en-US" dirty="0"/>
              <a:t> </a:t>
            </a:r>
            <a:r>
              <a:rPr lang="en-US" dirty="0" err="1"/>
              <a:t>trúc</a:t>
            </a:r>
            <a:endParaRPr lang="en-US" dirty="0"/>
          </a:p>
        </p:txBody>
      </p:sp>
      <p:sp>
        <p:nvSpPr>
          <p:cNvPr id="7" name="Slide Number Placeholder 6">
            <a:extLst>
              <a:ext uri="{FF2B5EF4-FFF2-40B4-BE49-F238E27FC236}">
                <a16:creationId xmlns:a16="http://schemas.microsoft.com/office/drawing/2014/main" id="{67B38E8A-952E-5DC9-216C-428D96AEFD1E}"/>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11" name="Content Placeholder 10">
            <a:extLst>
              <a:ext uri="{FF2B5EF4-FFF2-40B4-BE49-F238E27FC236}">
                <a16:creationId xmlns:a16="http://schemas.microsoft.com/office/drawing/2014/main" id="{0A197F4E-6F94-E3DE-7B74-FB92539DAF4E}"/>
              </a:ext>
            </a:extLst>
          </p:cNvPr>
          <p:cNvPicPr>
            <a:picLocks noGrp="1" noChangeAspect="1"/>
          </p:cNvPicPr>
          <p:nvPr>
            <p:ph sz="half" idx="14"/>
          </p:nvPr>
        </p:nvPicPr>
        <p:blipFill>
          <a:blip r:embed="rId3"/>
          <a:stretch>
            <a:fillRect/>
          </a:stretch>
        </p:blipFill>
        <p:spPr>
          <a:xfrm>
            <a:off x="416962" y="1658868"/>
            <a:ext cx="4640198" cy="3295688"/>
          </a:xfrm>
        </p:spPr>
      </p:pic>
      <p:sp>
        <p:nvSpPr>
          <p:cNvPr id="3" name="Text Placeholder 11">
            <a:extLst>
              <a:ext uri="{FF2B5EF4-FFF2-40B4-BE49-F238E27FC236}">
                <a16:creationId xmlns:a16="http://schemas.microsoft.com/office/drawing/2014/main" id="{ADA4A667-A1A4-9D5E-48E0-6F112D1721A7}"/>
              </a:ext>
            </a:extLst>
          </p:cNvPr>
          <p:cNvSpPr txBox="1">
            <a:spLocks/>
          </p:cNvSpPr>
          <p:nvPr/>
        </p:nvSpPr>
        <p:spPr>
          <a:xfrm>
            <a:off x="5057160" y="-1"/>
            <a:ext cx="6186228" cy="6721475"/>
          </a:xfrm>
          <a:prstGeom prst="rect">
            <a:avLst/>
          </a:prstGeom>
        </p:spPr>
        <p:txBody>
          <a:bodyPr vert="horz" lIns="91440" tIns="45720" rIns="91440" bIns="45720" rtlCol="0">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TextBox 5">
            <a:extLst>
              <a:ext uri="{FF2B5EF4-FFF2-40B4-BE49-F238E27FC236}">
                <a16:creationId xmlns:a16="http://schemas.microsoft.com/office/drawing/2014/main" id="{51295DCD-CB56-6485-27C5-D240F6BDD573}"/>
              </a:ext>
            </a:extLst>
          </p:cNvPr>
          <p:cNvSpPr txBox="1"/>
          <p:nvPr/>
        </p:nvSpPr>
        <p:spPr>
          <a:xfrm>
            <a:off x="5117842" y="1737051"/>
            <a:ext cx="6125546" cy="3139321"/>
          </a:xfrm>
          <a:prstGeom prst="rect">
            <a:avLst/>
          </a:prstGeom>
          <a:noFill/>
        </p:spPr>
        <p:txBody>
          <a:bodyPr wrap="square">
            <a:spAutoFit/>
          </a:bodyPr>
          <a:lstStyle/>
          <a:p>
            <a:pPr algn="l">
              <a:buFont typeface="Arial" panose="020B0604020202020204" pitchFamily="34" charset="0"/>
              <a:buChar char="•"/>
            </a:pPr>
            <a:r>
              <a:rPr lang="vi-VN" b="1" i="0" dirty="0" err="1">
                <a:solidFill>
                  <a:srgbClr val="555555"/>
                </a:solidFill>
                <a:effectLst/>
                <a:latin typeface="Lora" pitchFamily="2" charset="0"/>
              </a:rPr>
              <a:t>AbstractFactory</a:t>
            </a:r>
            <a:r>
              <a:rPr lang="vi-VN" b="0" i="0" dirty="0">
                <a:solidFill>
                  <a:srgbClr val="555555"/>
                </a:solidFill>
                <a:effectLst/>
                <a:latin typeface="Lora" pitchFamily="2" charset="0"/>
              </a:rPr>
              <a:t>: Khai báo dạng </a:t>
            </a:r>
            <a:r>
              <a:rPr lang="vi-VN" b="0" i="0" dirty="0" err="1">
                <a:solidFill>
                  <a:srgbClr val="555555"/>
                </a:solidFill>
                <a:effectLst/>
                <a:latin typeface="Lora" pitchFamily="2" charset="0"/>
              </a:rPr>
              <a:t>interface</a:t>
            </a:r>
            <a:r>
              <a:rPr lang="vi-VN" b="0" i="0" dirty="0">
                <a:solidFill>
                  <a:srgbClr val="555555"/>
                </a:solidFill>
                <a:effectLst/>
                <a:latin typeface="Lora" pitchFamily="2" charset="0"/>
              </a:rPr>
              <a:t> hoặc </a:t>
            </a:r>
            <a:r>
              <a:rPr lang="vi-VN" b="0" i="0" dirty="0" err="1">
                <a:solidFill>
                  <a:srgbClr val="555555"/>
                </a:solidFill>
                <a:effectLst/>
                <a:latin typeface="Lora" pitchFamily="2" charset="0"/>
              </a:rPr>
              <a:t>abstract</a:t>
            </a:r>
            <a:r>
              <a:rPr lang="vi-VN" b="0" i="0" dirty="0">
                <a:solidFill>
                  <a:srgbClr val="555555"/>
                </a:solidFill>
                <a:effectLst/>
                <a:latin typeface="Lora" pitchFamily="2" charset="0"/>
              </a:rPr>
              <a:t> </a:t>
            </a:r>
            <a:r>
              <a:rPr lang="vi-VN" b="0" i="0" dirty="0" err="1">
                <a:solidFill>
                  <a:srgbClr val="555555"/>
                </a:solidFill>
                <a:effectLst/>
                <a:latin typeface="Lora" pitchFamily="2" charset="0"/>
              </a:rPr>
              <a:t>class</a:t>
            </a:r>
            <a:r>
              <a:rPr lang="vi-VN" b="0" i="0" dirty="0">
                <a:solidFill>
                  <a:srgbClr val="555555"/>
                </a:solidFill>
                <a:effectLst/>
                <a:latin typeface="Lora" pitchFamily="2" charset="0"/>
              </a:rPr>
              <a:t> chứa các phương thức để tạo ra các đối tượng </a:t>
            </a:r>
            <a:r>
              <a:rPr lang="vi-VN" b="0" i="0" dirty="0" err="1">
                <a:solidFill>
                  <a:srgbClr val="555555"/>
                </a:solidFill>
                <a:effectLst/>
                <a:latin typeface="Lora" pitchFamily="2" charset="0"/>
              </a:rPr>
              <a:t>abstract</a:t>
            </a:r>
            <a:r>
              <a:rPr lang="vi-VN" b="0" i="0" dirty="0">
                <a:solidFill>
                  <a:srgbClr val="555555"/>
                </a:solidFill>
                <a:effectLst/>
                <a:latin typeface="Lora" pitchFamily="2" charset="0"/>
              </a:rPr>
              <a:t>.</a:t>
            </a:r>
          </a:p>
          <a:p>
            <a:pPr algn="l">
              <a:buFont typeface="Arial" panose="020B0604020202020204" pitchFamily="34" charset="0"/>
              <a:buChar char="•"/>
            </a:pPr>
            <a:r>
              <a:rPr lang="vi-VN" b="1" i="0" dirty="0" err="1">
                <a:solidFill>
                  <a:srgbClr val="555555"/>
                </a:solidFill>
                <a:effectLst/>
                <a:latin typeface="Lora" pitchFamily="2" charset="0"/>
              </a:rPr>
              <a:t>ConcreteFactory</a:t>
            </a:r>
            <a:r>
              <a:rPr lang="vi-VN" b="0" i="0" dirty="0">
                <a:solidFill>
                  <a:srgbClr val="555555"/>
                </a:solidFill>
                <a:effectLst/>
                <a:latin typeface="Lora" pitchFamily="2" charset="0"/>
              </a:rPr>
              <a:t>: Xây dựng, cài đặt các phương thức tạo các đối tượng cụ thể.</a:t>
            </a:r>
          </a:p>
          <a:p>
            <a:pPr algn="l">
              <a:buFont typeface="Arial" panose="020B0604020202020204" pitchFamily="34" charset="0"/>
              <a:buChar char="•"/>
            </a:pPr>
            <a:r>
              <a:rPr lang="vi-VN" b="1" i="0" dirty="0" err="1">
                <a:solidFill>
                  <a:srgbClr val="555555"/>
                </a:solidFill>
                <a:effectLst/>
                <a:latin typeface="Lora" pitchFamily="2" charset="0"/>
              </a:rPr>
              <a:t>AbstractProduct</a:t>
            </a:r>
            <a:r>
              <a:rPr lang="vi-VN" b="0" i="0" dirty="0">
                <a:solidFill>
                  <a:srgbClr val="555555"/>
                </a:solidFill>
                <a:effectLst/>
                <a:latin typeface="Lora" pitchFamily="2" charset="0"/>
              </a:rPr>
              <a:t>: Khai báo dạng </a:t>
            </a:r>
            <a:r>
              <a:rPr lang="vi-VN" b="0" i="0" dirty="0" err="1">
                <a:solidFill>
                  <a:srgbClr val="555555"/>
                </a:solidFill>
                <a:effectLst/>
                <a:latin typeface="Lora" pitchFamily="2" charset="0"/>
              </a:rPr>
              <a:t>interface</a:t>
            </a:r>
            <a:r>
              <a:rPr lang="vi-VN" b="0" i="0" dirty="0">
                <a:solidFill>
                  <a:srgbClr val="555555"/>
                </a:solidFill>
                <a:effectLst/>
                <a:latin typeface="Lora" pitchFamily="2" charset="0"/>
              </a:rPr>
              <a:t> hoặc </a:t>
            </a:r>
            <a:r>
              <a:rPr lang="vi-VN" b="0" i="0" dirty="0" err="1">
                <a:solidFill>
                  <a:srgbClr val="555555"/>
                </a:solidFill>
                <a:effectLst/>
                <a:latin typeface="Lora" pitchFamily="2" charset="0"/>
              </a:rPr>
              <a:t>abstract</a:t>
            </a:r>
            <a:r>
              <a:rPr lang="vi-VN" b="0" i="0" dirty="0">
                <a:solidFill>
                  <a:srgbClr val="555555"/>
                </a:solidFill>
                <a:effectLst/>
                <a:latin typeface="Lora" pitchFamily="2" charset="0"/>
              </a:rPr>
              <a:t> </a:t>
            </a:r>
            <a:r>
              <a:rPr lang="vi-VN" b="0" i="0" dirty="0" err="1">
                <a:solidFill>
                  <a:srgbClr val="555555"/>
                </a:solidFill>
                <a:effectLst/>
                <a:latin typeface="Lora" pitchFamily="2" charset="0"/>
              </a:rPr>
              <a:t>class</a:t>
            </a:r>
            <a:r>
              <a:rPr lang="vi-VN" b="0" i="0" dirty="0">
                <a:solidFill>
                  <a:srgbClr val="555555"/>
                </a:solidFill>
                <a:effectLst/>
                <a:latin typeface="Lora" pitchFamily="2" charset="0"/>
              </a:rPr>
              <a:t> để định nghĩa đối tượng </a:t>
            </a:r>
            <a:r>
              <a:rPr lang="vi-VN" b="0" i="0" dirty="0" err="1">
                <a:solidFill>
                  <a:srgbClr val="555555"/>
                </a:solidFill>
                <a:effectLst/>
                <a:latin typeface="Lora" pitchFamily="2" charset="0"/>
              </a:rPr>
              <a:t>abstract</a:t>
            </a:r>
            <a:r>
              <a:rPr lang="vi-VN" b="0" i="0" dirty="0">
                <a:solidFill>
                  <a:srgbClr val="555555"/>
                </a:solidFill>
                <a:effectLst/>
                <a:latin typeface="Lora" pitchFamily="2" charset="0"/>
              </a:rPr>
              <a:t>.</a:t>
            </a:r>
          </a:p>
          <a:p>
            <a:pPr algn="l">
              <a:buFont typeface="Arial" panose="020B0604020202020204" pitchFamily="34" charset="0"/>
              <a:buChar char="•"/>
            </a:pPr>
            <a:r>
              <a:rPr lang="vi-VN" b="1" i="0" dirty="0" err="1">
                <a:solidFill>
                  <a:srgbClr val="555555"/>
                </a:solidFill>
                <a:effectLst/>
                <a:latin typeface="Lora" pitchFamily="2" charset="0"/>
              </a:rPr>
              <a:t>Product</a:t>
            </a:r>
            <a:r>
              <a:rPr lang="vi-VN" b="0" i="0" dirty="0">
                <a:solidFill>
                  <a:srgbClr val="555555"/>
                </a:solidFill>
                <a:effectLst/>
                <a:latin typeface="Lora" pitchFamily="2" charset="0"/>
              </a:rPr>
              <a:t>: Cài đặt của các đối tượng cụ thể, cài đặt các phương thức được quy định tại </a:t>
            </a:r>
            <a:r>
              <a:rPr lang="vi-VN" b="0" i="0" dirty="0" err="1">
                <a:solidFill>
                  <a:srgbClr val="555555"/>
                </a:solidFill>
                <a:effectLst/>
                <a:latin typeface="Lora" pitchFamily="2" charset="0"/>
              </a:rPr>
              <a:t>AbstractProduct</a:t>
            </a:r>
            <a:r>
              <a:rPr lang="vi-VN" b="0" i="0" dirty="0">
                <a:solidFill>
                  <a:srgbClr val="555555"/>
                </a:solidFill>
                <a:effectLst/>
                <a:latin typeface="Lora" pitchFamily="2" charset="0"/>
              </a:rPr>
              <a:t>.</a:t>
            </a:r>
          </a:p>
          <a:p>
            <a:pPr algn="l">
              <a:buFont typeface="Arial" panose="020B0604020202020204" pitchFamily="34" charset="0"/>
              <a:buChar char="•"/>
            </a:pPr>
            <a:r>
              <a:rPr lang="vi-VN" b="1" i="0" dirty="0" err="1">
                <a:solidFill>
                  <a:srgbClr val="555555"/>
                </a:solidFill>
                <a:effectLst/>
                <a:latin typeface="Lora" pitchFamily="2" charset="0"/>
              </a:rPr>
              <a:t>Client</a:t>
            </a:r>
            <a:r>
              <a:rPr lang="vi-VN" b="0" i="0" dirty="0">
                <a:solidFill>
                  <a:srgbClr val="555555"/>
                </a:solidFill>
                <a:effectLst/>
                <a:latin typeface="Lora" pitchFamily="2" charset="0"/>
              </a:rPr>
              <a:t>: là đối tượng sử dụng </a:t>
            </a:r>
            <a:r>
              <a:rPr lang="vi-VN" b="0" i="0" dirty="0" err="1">
                <a:solidFill>
                  <a:srgbClr val="555555"/>
                </a:solidFill>
                <a:effectLst/>
                <a:latin typeface="Lora" pitchFamily="2" charset="0"/>
              </a:rPr>
              <a:t>AbstractFactory</a:t>
            </a:r>
            <a:r>
              <a:rPr lang="vi-VN" b="0" i="0" dirty="0">
                <a:solidFill>
                  <a:srgbClr val="555555"/>
                </a:solidFill>
                <a:effectLst/>
                <a:latin typeface="Lora" pitchFamily="2" charset="0"/>
              </a:rPr>
              <a:t> và các </a:t>
            </a:r>
            <a:r>
              <a:rPr lang="vi-VN" b="0" i="0" dirty="0" err="1">
                <a:solidFill>
                  <a:srgbClr val="555555"/>
                </a:solidFill>
                <a:effectLst/>
                <a:latin typeface="Lora" pitchFamily="2" charset="0"/>
              </a:rPr>
              <a:t>AbstractProduct</a:t>
            </a:r>
            <a:r>
              <a:rPr lang="vi-VN" b="0" i="0" dirty="0">
                <a:solidFill>
                  <a:srgbClr val="555555"/>
                </a:solidFill>
                <a:effectLst/>
                <a:latin typeface="Lora" pitchFamily="2" charset="0"/>
              </a:rPr>
              <a:t>.</a:t>
            </a:r>
          </a:p>
        </p:txBody>
      </p:sp>
    </p:spTree>
    <p:extLst>
      <p:ext uri="{BB962C8B-B14F-4D97-AF65-F5344CB8AC3E}">
        <p14:creationId xmlns:p14="http://schemas.microsoft.com/office/powerpoint/2010/main" val="2247375174"/>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2.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{687A2390-16D7-4C79-A4D0-B9BD7E220018}tf33968143_win32</Template>
  <TotalTime>545</TotalTime>
  <Words>1138</Words>
  <Application>Microsoft Office PowerPoint</Application>
  <PresentationFormat>Widescreen</PresentationFormat>
  <Paragraphs>77</Paragraphs>
  <Slides>19</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-apple-system</vt:lpstr>
      <vt:lpstr>Arial</vt:lpstr>
      <vt:lpstr>Avenir Next LT Pro</vt:lpstr>
      <vt:lpstr>Calibri</vt:lpstr>
      <vt:lpstr>Lora</vt:lpstr>
      <vt:lpstr>Open Sans</vt:lpstr>
      <vt:lpstr>Custom</vt:lpstr>
      <vt:lpstr>Abstract factory</vt:lpstr>
      <vt:lpstr>Agenda</vt:lpstr>
      <vt:lpstr>Giới thiệu</vt:lpstr>
      <vt:lpstr>Giới thiệu</vt:lpstr>
      <vt:lpstr>VÍ dụ</vt:lpstr>
      <vt:lpstr>Ví dụ</vt:lpstr>
      <vt:lpstr>Cấu trúc</vt:lpstr>
      <vt:lpstr>Cấu trúc</vt:lpstr>
      <vt:lpstr>Cấu trúc</vt:lpstr>
      <vt:lpstr>Cách thực hiện</vt:lpstr>
      <vt:lpstr>Cách thực hiện</vt:lpstr>
      <vt:lpstr>Ưu điểm và nhược điểm</vt:lpstr>
      <vt:lpstr>ƯU ĐIỂM VÀ NHƯỢC ĐIỂM</vt:lpstr>
      <vt:lpstr>Abstract factory và factory method</vt:lpstr>
      <vt:lpstr>abstract factory vs factory method</vt:lpstr>
      <vt:lpstr>Mối quan hệ với các mẫu khác</vt:lpstr>
      <vt:lpstr>Mối quan hệ với các mẫu khác</vt:lpstr>
      <vt:lpstr>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factory</dc:title>
  <dc:creator>Nguyễn Quang Trưởng</dc:creator>
  <cp:lastModifiedBy>Nguyễn Quang Trưởng</cp:lastModifiedBy>
  <cp:revision>2</cp:revision>
  <dcterms:created xsi:type="dcterms:W3CDTF">2024-03-01T11:40:04Z</dcterms:created>
  <dcterms:modified xsi:type="dcterms:W3CDTF">2024-03-04T17:25:47Z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